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8" r:id="rId3"/>
    <p:sldId id="257" r:id="rId4"/>
    <p:sldId id="259" r:id="rId5"/>
    <p:sldId id="262" r:id="rId6"/>
    <p:sldId id="266" r:id="rId7"/>
    <p:sldId id="264" r:id="rId8"/>
    <p:sldId id="270" r:id="rId9"/>
    <p:sldId id="260" r:id="rId10"/>
    <p:sldId id="268" r:id="rId11"/>
    <p:sldId id="269" r:id="rId12"/>
  </p:sldIdLst>
  <p:sldSz cx="9144000" cy="6858000" type="screen4x3"/>
  <p:notesSz cx="6735763" cy="98663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8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46" autoAdjust="0"/>
    <p:restoredTop sz="59195" autoAdjust="0"/>
  </p:normalViewPr>
  <p:slideViewPr>
    <p:cSldViewPr>
      <p:cViewPr>
        <p:scale>
          <a:sx n="70" d="100"/>
          <a:sy n="70" d="100"/>
        </p:scale>
        <p:origin x="-2898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бюджета МО "Турочакский</a:t>
            </a:r>
            <a:r>
              <a:rPr lang="ru-RU" baseline="0" dirty="0"/>
              <a:t> район" за </a:t>
            </a:r>
            <a:r>
              <a:rPr lang="ru-RU" baseline="0" dirty="0" smtClean="0"/>
              <a:t>2017 </a:t>
            </a:r>
            <a:r>
              <a:rPr lang="ru-RU" baseline="0" dirty="0"/>
              <a:t>г</a:t>
            </a:r>
            <a:r>
              <a:rPr lang="ru-RU" baseline="0" dirty="0" smtClean="0"/>
              <a:t>.</a:t>
            </a:r>
          </a:p>
          <a:p>
            <a:pPr>
              <a:defRPr/>
            </a:pPr>
            <a:r>
              <a:rPr lang="ru-RU" baseline="0" dirty="0" smtClean="0"/>
              <a:t>(в тыс. руб.)</a:t>
            </a:r>
            <a:r>
              <a:rPr lang="ru-RU" dirty="0" smtClean="0"/>
              <a:t>  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28"/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103000,8</a:t>
                    </a:r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7885092345108246E-2"/>
                  <c:y val="8.92676795682230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15111,2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662695,4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63416.450000000004</c:v>
                </c:pt>
                <c:pt idx="1">
                  <c:v>5854.06</c:v>
                </c:pt>
                <c:pt idx="2">
                  <c:v>351790.58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6396861531272064"/>
          <c:y val="0.37833857493679413"/>
          <c:w val="0.23603138468728113"/>
          <c:h val="0.35062276536600245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195678665166855"/>
          <c:y val="1.8938541773187484E-3"/>
          <c:w val="0.56882452193475819"/>
          <c:h val="0.827381122814193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err="1"/>
                      <a:t>Артыбашское</a:t>
                    </a:r>
                    <a:r>
                      <a:rPr lang="ru-RU"/>
                      <a:t> СП</a:t>
                    </a:r>
                    <a:r>
                      <a:rPr lang="ru-RU" smtClean="0"/>
                      <a:t>;</a:t>
                    </a:r>
                    <a:r>
                      <a:rPr lang="ru-RU" baseline="0" smtClean="0"/>
                      <a:t> 1396,25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Бийкинское</a:t>
                    </a:r>
                    <a:r>
                      <a:rPr lang="ru-RU"/>
                      <a:t> СП; </a:t>
                    </a:r>
                    <a:r>
                      <a:rPr lang="ru-RU" smtClean="0"/>
                      <a:t>1954,9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Дмитриевское СП; </a:t>
                    </a:r>
                    <a:r>
                      <a:rPr lang="ru-RU" dirty="0" smtClean="0"/>
                      <a:t>1649,2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err="1"/>
                      <a:t>Кебезенское</a:t>
                    </a:r>
                    <a:r>
                      <a:rPr lang="ru-RU"/>
                      <a:t> СП; </a:t>
                    </a:r>
                    <a:r>
                      <a:rPr lang="ru-RU" smtClean="0"/>
                      <a:t>2842,76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/>
                      <a:t>Курмач-Байгольское</a:t>
                    </a:r>
                    <a:r>
                      <a:rPr lang="ru-RU"/>
                      <a:t> СП; </a:t>
                    </a:r>
                    <a:r>
                      <a:rPr lang="ru-RU" smtClean="0"/>
                      <a:t>1096,18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Майское СП</a:t>
                    </a:r>
                    <a:r>
                      <a:rPr lang="ru-RU"/>
                      <a:t>; </a:t>
                    </a:r>
                    <a:r>
                      <a:rPr lang="ru-RU" smtClean="0"/>
                      <a:t>1005,3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err="1"/>
                      <a:t>Озеро-Куреевское</a:t>
                    </a:r>
                    <a:r>
                      <a:rPr lang="ru-RU"/>
                      <a:t> СП; </a:t>
                    </a:r>
                    <a:r>
                      <a:rPr lang="ru-RU" smtClean="0"/>
                      <a:t>1491,84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err="1"/>
                      <a:t>Тондошенское</a:t>
                    </a:r>
                    <a:r>
                      <a:rPr lang="ru-RU" dirty="0"/>
                      <a:t> СП; </a:t>
                    </a:r>
                    <a:r>
                      <a:rPr lang="ru-RU" dirty="0" smtClean="0"/>
                      <a:t>1499,2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err="1"/>
                      <a:t>Турочакское</a:t>
                    </a:r>
                    <a:r>
                      <a:rPr lang="ru-RU"/>
                      <a:t> СП</a:t>
                    </a:r>
                    <a:r>
                      <a:rPr lang="ru-RU" smtClean="0"/>
                      <a:t>;</a:t>
                    </a:r>
                    <a:r>
                      <a:rPr lang="ru-RU" baseline="0" smtClean="0"/>
                      <a:t> 2241,4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Лист1!$A$2:$A$10</c:f>
              <c:strCache>
                <c:ptCount val="9"/>
                <c:pt idx="0">
                  <c:v>Артыбашское СП</c:v>
                </c:pt>
                <c:pt idx="1">
                  <c:v>Бийкинское СП</c:v>
                </c:pt>
                <c:pt idx="2">
                  <c:v>Дмитриевское СП</c:v>
                </c:pt>
                <c:pt idx="3">
                  <c:v>Кебезенское СП</c:v>
                </c:pt>
                <c:pt idx="4">
                  <c:v>Курмач-Байгольское СП</c:v>
                </c:pt>
                <c:pt idx="5">
                  <c:v>Майское СП</c:v>
                </c:pt>
                <c:pt idx="6">
                  <c:v>Озеро-Куреевское СП</c:v>
                </c:pt>
                <c:pt idx="7">
                  <c:v>Тондошенское СП</c:v>
                </c:pt>
                <c:pt idx="8">
                  <c:v>Турочакское СП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2747.79</c:v>
                </c:pt>
                <c:pt idx="1">
                  <c:v>1619.1699999999998</c:v>
                </c:pt>
                <c:pt idx="2">
                  <c:v>1488.01</c:v>
                </c:pt>
                <c:pt idx="3">
                  <c:v>2042.4</c:v>
                </c:pt>
                <c:pt idx="4">
                  <c:v>730.93</c:v>
                </c:pt>
                <c:pt idx="5">
                  <c:v>1100.52</c:v>
                </c:pt>
                <c:pt idx="6">
                  <c:v>1696.96</c:v>
                </c:pt>
                <c:pt idx="7">
                  <c:v>1382.46</c:v>
                </c:pt>
                <c:pt idx="8">
                  <c:v>2231.2199999999998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Ведомственная структура расходов бюджета муниципального образования "Турочакский район" </a:t>
            </a:r>
            <a:r>
              <a:rPr lang="ru-RU" dirty="0" smtClean="0"/>
              <a:t>  за 2017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Ведомственная структура расходов бюджета муниципального образования "Турочакский район" за 2017 год,  в тыс. руб.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9305423749510724E-3"/>
                  <c:y val="2.68199233716474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0,17%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65,3</a:t>
                    </a:r>
                  </a:p>
                  <a:p>
                    <a:endParaRPr lang="ru-RU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2,66</a:t>
                    </a:r>
                  </a:p>
                  <a:p>
                    <a:endParaRPr lang="ru-RU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31,46</a:t>
                    </a:r>
                  </a:p>
                  <a:p>
                    <a:endParaRPr lang="ru-RU"/>
                  </a:p>
                </c:rich>
              </c:tx>
              <c:showPercent val="1"/>
            </c:dLbl>
            <c:dLbl>
              <c:idx val="4"/>
              <c:layout>
                <c:manualLayout>
                  <c:x val="1.1861084749902146E-2"/>
                  <c:y val="-4.21455938697318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0,43%</a:t>
                    </a:r>
                  </a:p>
                  <a:p>
                    <a:endParaRPr lang="ru-RU" dirty="0" smtClean="0"/>
                  </a:p>
                  <a:p>
                    <a:endParaRPr lang="ru-RU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 Совет депутатов муниципального образования "Турочакский район"</c:v>
                </c:pt>
                <c:pt idx="1">
                  <c:v>Администрация муниципального образования Турочакский район</c:v>
                </c:pt>
                <c:pt idx="2">
                  <c:v>Финансовый отдел Администрации Турочакского района муниципального образования «Турочакский район»</c:v>
                </c:pt>
                <c:pt idx="3">
                  <c:v>Отдел образования Администрации Турочакского района муниципального образования "Турочакский район"</c:v>
                </c:pt>
                <c:pt idx="4">
                  <c:v>Контрольно - ревизионная комиссия  муниципального образования Турочакский район</c:v>
                </c:pt>
              </c:strCache>
            </c:strRef>
          </c:cat>
          <c:val>
            <c:numRef>
              <c:f>Лист1!$B$2:$B$6</c:f>
              <c:numCache>
                <c:formatCode>_-* #,##0.00_р_._-;\-* #,##0.00_р_._-;_-* "-"??_р_._-;_-@_-</c:formatCode>
                <c:ptCount val="5"/>
                <c:pt idx="0">
                  <c:v>3413</c:v>
                </c:pt>
                <c:pt idx="1">
                  <c:v>477702</c:v>
                </c:pt>
                <c:pt idx="2">
                  <c:v>20922.599999999999</c:v>
                </c:pt>
                <c:pt idx="3">
                  <c:v>247445.8</c:v>
                </c:pt>
                <c:pt idx="4">
                  <c:v>1364.9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140CC-D5EA-4756-8F98-0A9C9E7773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2DC1E2-E339-4B80-8995-46824BEB5E6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Поступление доходов в консолидированный </a:t>
          </a:r>
          <a:r>
            <a:rPr lang="ru-RU" sz="1400" dirty="0" smtClean="0"/>
            <a:t>бюджет МО «Турочакский район» </a:t>
          </a:r>
          <a:r>
            <a:rPr lang="ru-RU" sz="1400" dirty="0"/>
            <a:t>в </a:t>
          </a:r>
          <a:r>
            <a:rPr lang="ru-RU" sz="1400" dirty="0" smtClean="0"/>
            <a:t>2017 </a:t>
          </a:r>
          <a:r>
            <a:rPr lang="ru-RU" sz="1400" dirty="0"/>
            <a:t>г.</a:t>
          </a:r>
        </a:p>
        <a:p>
          <a:r>
            <a:rPr lang="ru-RU" sz="1400" dirty="0" smtClean="0"/>
            <a:t>814 </a:t>
          </a:r>
          <a:r>
            <a:rPr lang="ru-RU" sz="1400" dirty="0" smtClean="0"/>
            <a:t>129,5 </a:t>
          </a:r>
          <a:r>
            <a:rPr lang="ru-RU" sz="1400" dirty="0" smtClean="0"/>
            <a:t>тыс.рублей </a:t>
          </a:r>
          <a:endParaRPr lang="ru-RU" sz="1400" dirty="0"/>
        </a:p>
      </dgm:t>
    </dgm:pt>
    <dgm:pt modelId="{48C26FD4-F4DE-44C4-868B-982BA264C1A9}" type="parTrans" cxnId="{EECD89BC-F027-458A-8E2E-391D13477E20}">
      <dgm:prSet/>
      <dgm:spPr/>
      <dgm:t>
        <a:bodyPr/>
        <a:lstStyle/>
        <a:p>
          <a:endParaRPr lang="ru-RU"/>
        </a:p>
      </dgm:t>
    </dgm:pt>
    <dgm:pt modelId="{394363F2-E5C5-4C71-999B-A76B4DB6D925}" type="sibTrans" cxnId="{EECD89BC-F027-458A-8E2E-391D13477E20}">
      <dgm:prSet/>
      <dgm:spPr/>
      <dgm:t>
        <a:bodyPr/>
        <a:lstStyle/>
        <a:p>
          <a:endParaRPr lang="ru-RU"/>
        </a:p>
      </dgm:t>
    </dgm:pt>
    <dgm:pt modelId="{334A6B9C-4C52-4995-B8FD-D8BF6A3A117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безвозмездные поступления </a:t>
          </a:r>
          <a:r>
            <a:rPr lang="ru-RU" sz="1400" dirty="0" smtClean="0"/>
            <a:t>677 </a:t>
          </a:r>
          <a:r>
            <a:rPr lang="ru-RU" sz="1400" dirty="0" smtClean="0"/>
            <a:t>677,4 </a:t>
          </a:r>
          <a:r>
            <a:rPr lang="ru-RU" sz="1400" dirty="0" smtClean="0"/>
            <a:t>тыс</a:t>
          </a:r>
          <a:r>
            <a:rPr lang="ru-RU" sz="1400" dirty="0"/>
            <a:t>. рублей</a:t>
          </a:r>
        </a:p>
      </dgm:t>
    </dgm:pt>
    <dgm:pt modelId="{4E5B444A-E312-449E-93F1-0617A983617A}" type="parTrans" cxnId="{2D5DFFBE-8F93-460E-AB68-B297D83F3AD3}">
      <dgm:prSet/>
      <dgm:spPr/>
      <dgm:t>
        <a:bodyPr/>
        <a:lstStyle/>
        <a:p>
          <a:endParaRPr lang="ru-RU" sz="1400"/>
        </a:p>
      </dgm:t>
    </dgm:pt>
    <dgm:pt modelId="{40E4FE7C-18D6-4413-879D-BEDAF43551CB}" type="sibTrans" cxnId="{2D5DFFBE-8F93-460E-AB68-B297D83F3AD3}">
      <dgm:prSet/>
      <dgm:spPr/>
      <dgm:t>
        <a:bodyPr/>
        <a:lstStyle/>
        <a:p>
          <a:endParaRPr lang="ru-RU"/>
        </a:p>
      </dgm:t>
    </dgm:pt>
    <dgm:pt modelId="{AF7C0211-719D-4111-8AA6-BC5B1A70079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налоговые доходы</a:t>
          </a:r>
        </a:p>
        <a:p>
          <a:r>
            <a:rPr lang="ru-RU" sz="1400" dirty="0" smtClean="0"/>
            <a:t>117 </a:t>
          </a:r>
          <a:r>
            <a:rPr lang="ru-RU" sz="1400" dirty="0" smtClean="0"/>
            <a:t>571,8 </a:t>
          </a:r>
          <a:r>
            <a:rPr lang="ru-RU" sz="1400" dirty="0" smtClean="0"/>
            <a:t>тыс</a:t>
          </a:r>
          <a:r>
            <a:rPr lang="ru-RU" sz="1400" dirty="0"/>
            <a:t>. рублей</a:t>
          </a:r>
        </a:p>
      </dgm:t>
    </dgm:pt>
    <dgm:pt modelId="{2DF6076A-2A8F-468D-8B18-DFE89379F014}" type="parTrans" cxnId="{35E7022F-3537-4C35-B700-25B57E0DADB5}">
      <dgm:prSet/>
      <dgm:spPr/>
      <dgm:t>
        <a:bodyPr/>
        <a:lstStyle/>
        <a:p>
          <a:endParaRPr lang="ru-RU" sz="1400"/>
        </a:p>
      </dgm:t>
    </dgm:pt>
    <dgm:pt modelId="{5F57DF4C-F7CC-45B5-B06B-8DCCD02581C9}" type="sibTrans" cxnId="{35E7022F-3537-4C35-B700-25B57E0DADB5}">
      <dgm:prSet/>
      <dgm:spPr/>
      <dgm:t>
        <a:bodyPr/>
        <a:lstStyle/>
        <a:p>
          <a:endParaRPr lang="ru-RU"/>
        </a:p>
      </dgm:t>
    </dgm:pt>
    <dgm:pt modelId="{247E4A46-1A24-42B3-A178-1F38893820A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/>
            <a:t>неналоговые доходы </a:t>
          </a:r>
          <a:endParaRPr lang="ru-RU" sz="1400" dirty="0" smtClean="0"/>
        </a:p>
        <a:p>
          <a:r>
            <a:rPr lang="ru-RU" sz="1400" dirty="0" smtClean="0"/>
            <a:t>18 </a:t>
          </a:r>
          <a:r>
            <a:rPr lang="ru-RU" sz="1400" dirty="0" smtClean="0"/>
            <a:t>880,3 тыс</a:t>
          </a:r>
          <a:r>
            <a:rPr lang="ru-RU" sz="1400" dirty="0"/>
            <a:t>. рублей</a:t>
          </a:r>
        </a:p>
      </dgm:t>
    </dgm:pt>
    <dgm:pt modelId="{CBBBD233-D9B6-43F8-BC2F-36425EE0186A}" type="sibTrans" cxnId="{D17E5B86-102C-46D5-9E9A-DF2AC918FCA5}">
      <dgm:prSet/>
      <dgm:spPr/>
      <dgm:t>
        <a:bodyPr/>
        <a:lstStyle/>
        <a:p>
          <a:endParaRPr lang="ru-RU"/>
        </a:p>
      </dgm:t>
    </dgm:pt>
    <dgm:pt modelId="{6B9B3899-4476-47F3-B04B-0AD76A6DFCA3}" type="parTrans" cxnId="{D17E5B86-102C-46D5-9E9A-DF2AC918FCA5}">
      <dgm:prSet/>
      <dgm:spPr/>
      <dgm:t>
        <a:bodyPr/>
        <a:lstStyle/>
        <a:p>
          <a:endParaRPr lang="ru-RU" sz="1400"/>
        </a:p>
      </dgm:t>
    </dgm:pt>
    <dgm:pt modelId="{591478FA-3310-4CA3-BE2B-971ECCAD327D}" type="pres">
      <dgm:prSet presAssocID="{611140CC-D5EA-4756-8F98-0A9C9E7773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7177FF-6977-4DD6-8EC5-393B015A0525}" type="pres">
      <dgm:prSet presAssocID="{9B2DC1E2-E339-4B80-8995-46824BEB5E64}" presName="hierRoot1" presStyleCnt="0">
        <dgm:presLayoutVars>
          <dgm:hierBranch val="init"/>
        </dgm:presLayoutVars>
      </dgm:prSet>
      <dgm:spPr/>
    </dgm:pt>
    <dgm:pt modelId="{0CEABD93-D6EA-4EFA-A5C6-2D10BDBA5F8F}" type="pres">
      <dgm:prSet presAssocID="{9B2DC1E2-E339-4B80-8995-46824BEB5E64}" presName="rootComposite1" presStyleCnt="0"/>
      <dgm:spPr/>
    </dgm:pt>
    <dgm:pt modelId="{160E17BC-BC5E-445E-8C79-1BBC11C3855A}" type="pres">
      <dgm:prSet presAssocID="{9B2DC1E2-E339-4B80-8995-46824BEB5E64}" presName="rootText1" presStyleLbl="node0" presStyleIdx="0" presStyleCnt="1" custScaleX="181939" custScaleY="2000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40FEF-AC3E-4071-B592-4024E85959BD}" type="pres">
      <dgm:prSet presAssocID="{9B2DC1E2-E339-4B80-8995-46824BEB5E6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DDB394B-D0BB-455D-8470-094081073C8A}" type="pres">
      <dgm:prSet presAssocID="{9B2DC1E2-E339-4B80-8995-46824BEB5E64}" presName="hierChild2" presStyleCnt="0"/>
      <dgm:spPr/>
    </dgm:pt>
    <dgm:pt modelId="{5A4AE4FD-5910-4521-8AA6-3857C2593601}" type="pres">
      <dgm:prSet presAssocID="{2DF6076A-2A8F-468D-8B18-DFE89379F01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CB38983-90E9-4E12-9F94-6B1CED0A5836}" type="pres">
      <dgm:prSet presAssocID="{AF7C0211-719D-4111-8AA6-BC5B1A700792}" presName="hierRoot2" presStyleCnt="0">
        <dgm:presLayoutVars>
          <dgm:hierBranch val="init"/>
        </dgm:presLayoutVars>
      </dgm:prSet>
      <dgm:spPr/>
    </dgm:pt>
    <dgm:pt modelId="{0F5B0E55-5F74-4015-BD73-322020629361}" type="pres">
      <dgm:prSet presAssocID="{AF7C0211-719D-4111-8AA6-BC5B1A700792}" presName="rootComposite" presStyleCnt="0"/>
      <dgm:spPr/>
    </dgm:pt>
    <dgm:pt modelId="{404E6B3A-B342-4D7A-8FD6-1036826A335E}" type="pres">
      <dgm:prSet presAssocID="{AF7C0211-719D-4111-8AA6-BC5B1A7007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019548-4449-4F1F-8162-9D1476240E47}" type="pres">
      <dgm:prSet presAssocID="{AF7C0211-719D-4111-8AA6-BC5B1A700792}" presName="rootConnector" presStyleLbl="node2" presStyleIdx="0" presStyleCnt="3"/>
      <dgm:spPr/>
      <dgm:t>
        <a:bodyPr/>
        <a:lstStyle/>
        <a:p>
          <a:endParaRPr lang="ru-RU"/>
        </a:p>
      </dgm:t>
    </dgm:pt>
    <dgm:pt modelId="{648F47E1-4844-4B43-BB9B-1EC00C253E6E}" type="pres">
      <dgm:prSet presAssocID="{AF7C0211-719D-4111-8AA6-BC5B1A700792}" presName="hierChild4" presStyleCnt="0"/>
      <dgm:spPr/>
    </dgm:pt>
    <dgm:pt modelId="{38DDE686-055D-4371-9A9D-2A6F265E708E}" type="pres">
      <dgm:prSet presAssocID="{AF7C0211-719D-4111-8AA6-BC5B1A700792}" presName="hierChild5" presStyleCnt="0"/>
      <dgm:spPr/>
    </dgm:pt>
    <dgm:pt modelId="{476EEBA2-776A-48F7-A139-CEC6B5034CCD}" type="pres">
      <dgm:prSet presAssocID="{6B9B3899-4476-47F3-B04B-0AD76A6DFCA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97FAEC5-16A6-4B14-815D-0A1828D9030A}" type="pres">
      <dgm:prSet presAssocID="{247E4A46-1A24-42B3-A178-1F38893820A0}" presName="hierRoot2" presStyleCnt="0">
        <dgm:presLayoutVars>
          <dgm:hierBranch val="init"/>
        </dgm:presLayoutVars>
      </dgm:prSet>
      <dgm:spPr/>
    </dgm:pt>
    <dgm:pt modelId="{7B4EBDC6-7621-4D99-A558-4FBE881C2717}" type="pres">
      <dgm:prSet presAssocID="{247E4A46-1A24-42B3-A178-1F38893820A0}" presName="rootComposite" presStyleCnt="0"/>
      <dgm:spPr/>
    </dgm:pt>
    <dgm:pt modelId="{269962EA-E9A4-4E60-A75A-8867722AD807}" type="pres">
      <dgm:prSet presAssocID="{247E4A46-1A24-42B3-A178-1F38893820A0}" presName="rootText" presStyleLbl="node2" presStyleIdx="1" presStyleCnt="3" custScaleX="107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8F0093-EA5D-40E1-BE3B-D7F16663E3C5}" type="pres">
      <dgm:prSet presAssocID="{247E4A46-1A24-42B3-A178-1F38893820A0}" presName="rootConnector" presStyleLbl="node2" presStyleIdx="1" presStyleCnt="3"/>
      <dgm:spPr/>
      <dgm:t>
        <a:bodyPr/>
        <a:lstStyle/>
        <a:p>
          <a:endParaRPr lang="ru-RU"/>
        </a:p>
      </dgm:t>
    </dgm:pt>
    <dgm:pt modelId="{84487699-EE40-44DC-951E-FB31AC49E5ED}" type="pres">
      <dgm:prSet presAssocID="{247E4A46-1A24-42B3-A178-1F38893820A0}" presName="hierChild4" presStyleCnt="0"/>
      <dgm:spPr/>
    </dgm:pt>
    <dgm:pt modelId="{0013FBD3-6029-4DC7-94C1-556430716F56}" type="pres">
      <dgm:prSet presAssocID="{247E4A46-1A24-42B3-A178-1F38893820A0}" presName="hierChild5" presStyleCnt="0"/>
      <dgm:spPr/>
    </dgm:pt>
    <dgm:pt modelId="{E263A402-93DE-4207-8F34-3BDF8E21DBBF}" type="pres">
      <dgm:prSet presAssocID="{4E5B444A-E312-449E-93F1-0617A983617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1EBF97C-C969-433F-9BDD-33B301D6C9A2}" type="pres">
      <dgm:prSet presAssocID="{334A6B9C-4C52-4995-B8FD-D8BF6A3A117D}" presName="hierRoot2" presStyleCnt="0">
        <dgm:presLayoutVars>
          <dgm:hierBranch val="init"/>
        </dgm:presLayoutVars>
      </dgm:prSet>
      <dgm:spPr/>
    </dgm:pt>
    <dgm:pt modelId="{1B5FA212-9E72-4069-9CD7-6FCB076F9FCD}" type="pres">
      <dgm:prSet presAssocID="{334A6B9C-4C52-4995-B8FD-D8BF6A3A117D}" presName="rootComposite" presStyleCnt="0"/>
      <dgm:spPr/>
    </dgm:pt>
    <dgm:pt modelId="{0B1A4655-6853-47A8-88E6-E347F30FE7E0}" type="pres">
      <dgm:prSet presAssocID="{334A6B9C-4C52-4995-B8FD-D8BF6A3A117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D4EF73-543B-4795-BB52-3F7359C978EA}" type="pres">
      <dgm:prSet presAssocID="{334A6B9C-4C52-4995-B8FD-D8BF6A3A117D}" presName="rootConnector" presStyleLbl="node2" presStyleIdx="2" presStyleCnt="3"/>
      <dgm:spPr/>
      <dgm:t>
        <a:bodyPr/>
        <a:lstStyle/>
        <a:p>
          <a:endParaRPr lang="ru-RU"/>
        </a:p>
      </dgm:t>
    </dgm:pt>
    <dgm:pt modelId="{2988EBA2-28AB-48A0-96A2-B732E709B4F4}" type="pres">
      <dgm:prSet presAssocID="{334A6B9C-4C52-4995-B8FD-D8BF6A3A117D}" presName="hierChild4" presStyleCnt="0"/>
      <dgm:spPr/>
    </dgm:pt>
    <dgm:pt modelId="{937C0295-97FF-4A88-ADC0-5A2EDDFBFA55}" type="pres">
      <dgm:prSet presAssocID="{334A6B9C-4C52-4995-B8FD-D8BF6A3A117D}" presName="hierChild5" presStyleCnt="0"/>
      <dgm:spPr/>
    </dgm:pt>
    <dgm:pt modelId="{53122911-8C4A-41F6-A3F7-AE6FDF25949B}" type="pres">
      <dgm:prSet presAssocID="{9B2DC1E2-E339-4B80-8995-46824BEB5E64}" presName="hierChild3" presStyleCnt="0"/>
      <dgm:spPr/>
    </dgm:pt>
  </dgm:ptLst>
  <dgm:cxnLst>
    <dgm:cxn modelId="{83C4CFE0-1CB3-48A5-8BCE-B3F43A04E2F7}" type="presOf" srcId="{AF7C0211-719D-4111-8AA6-BC5B1A700792}" destId="{404E6B3A-B342-4D7A-8FD6-1036826A335E}" srcOrd="0" destOrd="0" presId="urn:microsoft.com/office/officeart/2005/8/layout/orgChart1"/>
    <dgm:cxn modelId="{F00AF138-9B86-4CF9-853C-A2D09D534E45}" type="presOf" srcId="{247E4A46-1A24-42B3-A178-1F38893820A0}" destId="{698F0093-EA5D-40E1-BE3B-D7F16663E3C5}" srcOrd="1" destOrd="0" presId="urn:microsoft.com/office/officeart/2005/8/layout/orgChart1"/>
    <dgm:cxn modelId="{2D5DFFBE-8F93-460E-AB68-B297D83F3AD3}" srcId="{9B2DC1E2-E339-4B80-8995-46824BEB5E64}" destId="{334A6B9C-4C52-4995-B8FD-D8BF6A3A117D}" srcOrd="2" destOrd="0" parTransId="{4E5B444A-E312-449E-93F1-0617A983617A}" sibTransId="{40E4FE7C-18D6-4413-879D-BEDAF43551CB}"/>
    <dgm:cxn modelId="{FC2943E7-0C59-4B4E-B3BA-828C98DC9A1A}" type="presOf" srcId="{247E4A46-1A24-42B3-A178-1F38893820A0}" destId="{269962EA-E9A4-4E60-A75A-8867722AD807}" srcOrd="0" destOrd="0" presId="urn:microsoft.com/office/officeart/2005/8/layout/orgChart1"/>
    <dgm:cxn modelId="{D17E5B86-102C-46D5-9E9A-DF2AC918FCA5}" srcId="{9B2DC1E2-E339-4B80-8995-46824BEB5E64}" destId="{247E4A46-1A24-42B3-A178-1F38893820A0}" srcOrd="1" destOrd="0" parTransId="{6B9B3899-4476-47F3-B04B-0AD76A6DFCA3}" sibTransId="{CBBBD233-D9B6-43F8-BC2F-36425EE0186A}"/>
    <dgm:cxn modelId="{979CEA51-E7BA-458B-83CA-30EBEC60D735}" type="presOf" srcId="{334A6B9C-4C52-4995-B8FD-D8BF6A3A117D}" destId="{EBD4EF73-543B-4795-BB52-3F7359C978EA}" srcOrd="1" destOrd="0" presId="urn:microsoft.com/office/officeart/2005/8/layout/orgChart1"/>
    <dgm:cxn modelId="{B4CB3F72-6F94-4FF3-B81C-39FF5E09B433}" type="presOf" srcId="{334A6B9C-4C52-4995-B8FD-D8BF6A3A117D}" destId="{0B1A4655-6853-47A8-88E6-E347F30FE7E0}" srcOrd="0" destOrd="0" presId="urn:microsoft.com/office/officeart/2005/8/layout/orgChart1"/>
    <dgm:cxn modelId="{C1F790BF-97CC-4F60-BC3D-0D2B06043D56}" type="presOf" srcId="{4E5B444A-E312-449E-93F1-0617A983617A}" destId="{E263A402-93DE-4207-8F34-3BDF8E21DBBF}" srcOrd="0" destOrd="0" presId="urn:microsoft.com/office/officeart/2005/8/layout/orgChart1"/>
    <dgm:cxn modelId="{0E5B2F9A-6AA8-4A1F-B229-9EE8C69A9660}" type="presOf" srcId="{6B9B3899-4476-47F3-B04B-0AD76A6DFCA3}" destId="{476EEBA2-776A-48F7-A139-CEC6B5034CCD}" srcOrd="0" destOrd="0" presId="urn:microsoft.com/office/officeart/2005/8/layout/orgChart1"/>
    <dgm:cxn modelId="{159BB98A-1B4D-4789-80E8-148B95ADC6BB}" type="presOf" srcId="{AF7C0211-719D-4111-8AA6-BC5B1A700792}" destId="{20019548-4449-4F1F-8162-9D1476240E47}" srcOrd="1" destOrd="0" presId="urn:microsoft.com/office/officeart/2005/8/layout/orgChart1"/>
    <dgm:cxn modelId="{35E7022F-3537-4C35-B700-25B57E0DADB5}" srcId="{9B2DC1E2-E339-4B80-8995-46824BEB5E64}" destId="{AF7C0211-719D-4111-8AA6-BC5B1A700792}" srcOrd="0" destOrd="0" parTransId="{2DF6076A-2A8F-468D-8B18-DFE89379F014}" sibTransId="{5F57DF4C-F7CC-45B5-B06B-8DCCD02581C9}"/>
    <dgm:cxn modelId="{A04C68BC-3FC0-40A5-9EAF-C3C879142D79}" type="presOf" srcId="{611140CC-D5EA-4756-8F98-0A9C9E7773E7}" destId="{591478FA-3310-4CA3-BE2B-971ECCAD327D}" srcOrd="0" destOrd="0" presId="urn:microsoft.com/office/officeart/2005/8/layout/orgChart1"/>
    <dgm:cxn modelId="{B7C9BB66-F3E1-4604-A280-0CA1DC968C66}" type="presOf" srcId="{2DF6076A-2A8F-468D-8B18-DFE89379F014}" destId="{5A4AE4FD-5910-4521-8AA6-3857C2593601}" srcOrd="0" destOrd="0" presId="urn:microsoft.com/office/officeart/2005/8/layout/orgChart1"/>
    <dgm:cxn modelId="{EECD89BC-F027-458A-8E2E-391D13477E20}" srcId="{611140CC-D5EA-4756-8F98-0A9C9E7773E7}" destId="{9B2DC1E2-E339-4B80-8995-46824BEB5E64}" srcOrd="0" destOrd="0" parTransId="{48C26FD4-F4DE-44C4-868B-982BA264C1A9}" sibTransId="{394363F2-E5C5-4C71-999B-A76B4DB6D925}"/>
    <dgm:cxn modelId="{1B6A03A7-7177-4028-BB93-DF59D0922A17}" type="presOf" srcId="{9B2DC1E2-E339-4B80-8995-46824BEB5E64}" destId="{160E17BC-BC5E-445E-8C79-1BBC11C3855A}" srcOrd="0" destOrd="0" presId="urn:microsoft.com/office/officeart/2005/8/layout/orgChart1"/>
    <dgm:cxn modelId="{A127D100-501D-477F-AE99-B37DDC7AC520}" type="presOf" srcId="{9B2DC1E2-E339-4B80-8995-46824BEB5E64}" destId="{B1C40FEF-AC3E-4071-B592-4024E85959BD}" srcOrd="1" destOrd="0" presId="urn:microsoft.com/office/officeart/2005/8/layout/orgChart1"/>
    <dgm:cxn modelId="{C9015AA1-2EC0-4E6D-BAA1-53C9216DE636}" type="presParOf" srcId="{591478FA-3310-4CA3-BE2B-971ECCAD327D}" destId="{4F7177FF-6977-4DD6-8EC5-393B015A0525}" srcOrd="0" destOrd="0" presId="urn:microsoft.com/office/officeart/2005/8/layout/orgChart1"/>
    <dgm:cxn modelId="{DE2B098D-3F12-4CB1-ACF3-0005553EC57C}" type="presParOf" srcId="{4F7177FF-6977-4DD6-8EC5-393B015A0525}" destId="{0CEABD93-D6EA-4EFA-A5C6-2D10BDBA5F8F}" srcOrd="0" destOrd="0" presId="urn:microsoft.com/office/officeart/2005/8/layout/orgChart1"/>
    <dgm:cxn modelId="{9DF85909-0A3A-44CD-9272-DA4431B12300}" type="presParOf" srcId="{0CEABD93-D6EA-4EFA-A5C6-2D10BDBA5F8F}" destId="{160E17BC-BC5E-445E-8C79-1BBC11C3855A}" srcOrd="0" destOrd="0" presId="urn:microsoft.com/office/officeart/2005/8/layout/orgChart1"/>
    <dgm:cxn modelId="{034DFA36-9D8F-464F-A0D2-C9BBADE6EBF4}" type="presParOf" srcId="{0CEABD93-D6EA-4EFA-A5C6-2D10BDBA5F8F}" destId="{B1C40FEF-AC3E-4071-B592-4024E85959BD}" srcOrd="1" destOrd="0" presId="urn:microsoft.com/office/officeart/2005/8/layout/orgChart1"/>
    <dgm:cxn modelId="{056F5052-6C37-4E0F-9BB6-DD11915837E5}" type="presParOf" srcId="{4F7177FF-6977-4DD6-8EC5-393B015A0525}" destId="{3DDB394B-D0BB-455D-8470-094081073C8A}" srcOrd="1" destOrd="0" presId="urn:microsoft.com/office/officeart/2005/8/layout/orgChart1"/>
    <dgm:cxn modelId="{2D00C72E-6833-4664-93CD-5A823929B738}" type="presParOf" srcId="{3DDB394B-D0BB-455D-8470-094081073C8A}" destId="{5A4AE4FD-5910-4521-8AA6-3857C2593601}" srcOrd="0" destOrd="0" presId="urn:microsoft.com/office/officeart/2005/8/layout/orgChart1"/>
    <dgm:cxn modelId="{CA808BE7-0AB7-464D-9077-BA1D64E8BC36}" type="presParOf" srcId="{3DDB394B-D0BB-455D-8470-094081073C8A}" destId="{8CB38983-90E9-4E12-9F94-6B1CED0A5836}" srcOrd="1" destOrd="0" presId="urn:microsoft.com/office/officeart/2005/8/layout/orgChart1"/>
    <dgm:cxn modelId="{1CB74B75-3FE9-4144-A588-74196C450AEA}" type="presParOf" srcId="{8CB38983-90E9-4E12-9F94-6B1CED0A5836}" destId="{0F5B0E55-5F74-4015-BD73-322020629361}" srcOrd="0" destOrd="0" presId="urn:microsoft.com/office/officeart/2005/8/layout/orgChart1"/>
    <dgm:cxn modelId="{DE78005A-703B-44A4-8384-A5F6745B592C}" type="presParOf" srcId="{0F5B0E55-5F74-4015-BD73-322020629361}" destId="{404E6B3A-B342-4D7A-8FD6-1036826A335E}" srcOrd="0" destOrd="0" presId="urn:microsoft.com/office/officeart/2005/8/layout/orgChart1"/>
    <dgm:cxn modelId="{E02C8FB3-99EE-4EAF-8F15-7D686D09DA18}" type="presParOf" srcId="{0F5B0E55-5F74-4015-BD73-322020629361}" destId="{20019548-4449-4F1F-8162-9D1476240E47}" srcOrd="1" destOrd="0" presId="urn:microsoft.com/office/officeart/2005/8/layout/orgChart1"/>
    <dgm:cxn modelId="{39B59A4E-6D84-470D-870A-002B23B57C96}" type="presParOf" srcId="{8CB38983-90E9-4E12-9F94-6B1CED0A5836}" destId="{648F47E1-4844-4B43-BB9B-1EC00C253E6E}" srcOrd="1" destOrd="0" presId="urn:microsoft.com/office/officeart/2005/8/layout/orgChart1"/>
    <dgm:cxn modelId="{D3344950-8453-4036-9CF0-DE345CFCF688}" type="presParOf" srcId="{8CB38983-90E9-4E12-9F94-6B1CED0A5836}" destId="{38DDE686-055D-4371-9A9D-2A6F265E708E}" srcOrd="2" destOrd="0" presId="urn:microsoft.com/office/officeart/2005/8/layout/orgChart1"/>
    <dgm:cxn modelId="{98356105-F18F-4F42-BA95-D2A85B37C95C}" type="presParOf" srcId="{3DDB394B-D0BB-455D-8470-094081073C8A}" destId="{476EEBA2-776A-48F7-A139-CEC6B5034CCD}" srcOrd="2" destOrd="0" presId="urn:microsoft.com/office/officeart/2005/8/layout/orgChart1"/>
    <dgm:cxn modelId="{EBCE5EF9-35D7-4F0E-85A5-12EAEDB1D70F}" type="presParOf" srcId="{3DDB394B-D0BB-455D-8470-094081073C8A}" destId="{397FAEC5-16A6-4B14-815D-0A1828D9030A}" srcOrd="3" destOrd="0" presId="urn:microsoft.com/office/officeart/2005/8/layout/orgChart1"/>
    <dgm:cxn modelId="{6D9BF04A-6271-407E-BED6-905668A05652}" type="presParOf" srcId="{397FAEC5-16A6-4B14-815D-0A1828D9030A}" destId="{7B4EBDC6-7621-4D99-A558-4FBE881C2717}" srcOrd="0" destOrd="0" presId="urn:microsoft.com/office/officeart/2005/8/layout/orgChart1"/>
    <dgm:cxn modelId="{5DC94CD5-0F42-4BFD-A60C-515E8BE9C488}" type="presParOf" srcId="{7B4EBDC6-7621-4D99-A558-4FBE881C2717}" destId="{269962EA-E9A4-4E60-A75A-8867722AD807}" srcOrd="0" destOrd="0" presId="urn:microsoft.com/office/officeart/2005/8/layout/orgChart1"/>
    <dgm:cxn modelId="{94E5DEC1-131F-4797-B1DB-28175C80777F}" type="presParOf" srcId="{7B4EBDC6-7621-4D99-A558-4FBE881C2717}" destId="{698F0093-EA5D-40E1-BE3B-D7F16663E3C5}" srcOrd="1" destOrd="0" presId="urn:microsoft.com/office/officeart/2005/8/layout/orgChart1"/>
    <dgm:cxn modelId="{8ECE8CEA-0260-4B52-8290-6A8AEE3A3ABC}" type="presParOf" srcId="{397FAEC5-16A6-4B14-815D-0A1828D9030A}" destId="{84487699-EE40-44DC-951E-FB31AC49E5ED}" srcOrd="1" destOrd="0" presId="urn:microsoft.com/office/officeart/2005/8/layout/orgChart1"/>
    <dgm:cxn modelId="{D31F4443-DD19-4B3C-AF38-EB55CBBF2E43}" type="presParOf" srcId="{397FAEC5-16A6-4B14-815D-0A1828D9030A}" destId="{0013FBD3-6029-4DC7-94C1-556430716F56}" srcOrd="2" destOrd="0" presId="urn:microsoft.com/office/officeart/2005/8/layout/orgChart1"/>
    <dgm:cxn modelId="{5253C77C-357A-46E7-B6A3-F470263BF4A5}" type="presParOf" srcId="{3DDB394B-D0BB-455D-8470-094081073C8A}" destId="{E263A402-93DE-4207-8F34-3BDF8E21DBBF}" srcOrd="4" destOrd="0" presId="urn:microsoft.com/office/officeart/2005/8/layout/orgChart1"/>
    <dgm:cxn modelId="{EE6A3DF1-DA25-45C7-B0B4-9A35DF072302}" type="presParOf" srcId="{3DDB394B-D0BB-455D-8470-094081073C8A}" destId="{31EBF97C-C969-433F-9BDD-33B301D6C9A2}" srcOrd="5" destOrd="0" presId="urn:microsoft.com/office/officeart/2005/8/layout/orgChart1"/>
    <dgm:cxn modelId="{CC6901F6-7FC4-4593-B755-121D72E2D49F}" type="presParOf" srcId="{31EBF97C-C969-433F-9BDD-33B301D6C9A2}" destId="{1B5FA212-9E72-4069-9CD7-6FCB076F9FCD}" srcOrd="0" destOrd="0" presId="urn:microsoft.com/office/officeart/2005/8/layout/orgChart1"/>
    <dgm:cxn modelId="{E6E7725F-E298-46AE-97B7-F87B58C6F217}" type="presParOf" srcId="{1B5FA212-9E72-4069-9CD7-6FCB076F9FCD}" destId="{0B1A4655-6853-47A8-88E6-E347F30FE7E0}" srcOrd="0" destOrd="0" presId="urn:microsoft.com/office/officeart/2005/8/layout/orgChart1"/>
    <dgm:cxn modelId="{5D8876A9-7776-431B-9A5D-83B71F576827}" type="presParOf" srcId="{1B5FA212-9E72-4069-9CD7-6FCB076F9FCD}" destId="{EBD4EF73-543B-4795-BB52-3F7359C978EA}" srcOrd="1" destOrd="0" presId="urn:microsoft.com/office/officeart/2005/8/layout/orgChart1"/>
    <dgm:cxn modelId="{F70FDE88-2149-45DD-B1CD-F3CAE9D3C730}" type="presParOf" srcId="{31EBF97C-C969-433F-9BDD-33B301D6C9A2}" destId="{2988EBA2-28AB-48A0-96A2-B732E709B4F4}" srcOrd="1" destOrd="0" presId="urn:microsoft.com/office/officeart/2005/8/layout/orgChart1"/>
    <dgm:cxn modelId="{9C5031EF-14F6-46FF-B310-D949A00BB5A6}" type="presParOf" srcId="{31EBF97C-C969-433F-9BDD-33B301D6C9A2}" destId="{937C0295-97FF-4A88-ADC0-5A2EDDFBFA55}" srcOrd="2" destOrd="0" presId="urn:microsoft.com/office/officeart/2005/8/layout/orgChart1"/>
    <dgm:cxn modelId="{888E60D6-295E-4F99-BF60-6631523C30E6}" type="presParOf" srcId="{4F7177FF-6977-4DD6-8EC5-393B015A0525}" destId="{53122911-8C4A-41F6-A3F7-AE6FDF2594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63A402-93DE-4207-8F34-3BDF8E21DBBF}">
      <dsp:nvSpPr>
        <dsp:cNvPr id="0" name=""/>
        <dsp:cNvSpPr/>
      </dsp:nvSpPr>
      <dsp:spPr>
        <a:xfrm>
          <a:off x="4114800" y="2589392"/>
          <a:ext cx="2937811" cy="494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91"/>
              </a:lnTo>
              <a:lnTo>
                <a:pt x="2937811" y="247091"/>
              </a:lnTo>
              <a:lnTo>
                <a:pt x="2937811" y="494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EEBA2-776A-48F7-A139-CEC6B5034CCD}">
      <dsp:nvSpPr>
        <dsp:cNvPr id="0" name=""/>
        <dsp:cNvSpPr/>
      </dsp:nvSpPr>
      <dsp:spPr>
        <a:xfrm>
          <a:off x="4069080" y="2589392"/>
          <a:ext cx="91440" cy="4941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AE4FD-5910-4521-8AA6-3857C2593601}">
      <dsp:nvSpPr>
        <dsp:cNvPr id="0" name=""/>
        <dsp:cNvSpPr/>
      </dsp:nvSpPr>
      <dsp:spPr>
        <a:xfrm>
          <a:off x="1176988" y="2589392"/>
          <a:ext cx="2937811" cy="494182"/>
        </a:xfrm>
        <a:custGeom>
          <a:avLst/>
          <a:gdLst/>
          <a:ahLst/>
          <a:cxnLst/>
          <a:rect l="0" t="0" r="0" b="0"/>
          <a:pathLst>
            <a:path>
              <a:moveTo>
                <a:pt x="2937811" y="0"/>
              </a:moveTo>
              <a:lnTo>
                <a:pt x="2937811" y="247091"/>
              </a:lnTo>
              <a:lnTo>
                <a:pt x="0" y="247091"/>
              </a:lnTo>
              <a:lnTo>
                <a:pt x="0" y="494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E17BC-BC5E-445E-8C79-1BBC11C3855A}">
      <dsp:nvSpPr>
        <dsp:cNvPr id="0" name=""/>
        <dsp:cNvSpPr/>
      </dsp:nvSpPr>
      <dsp:spPr>
        <a:xfrm>
          <a:off x="1974058" y="235598"/>
          <a:ext cx="4281483" cy="2353793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Поступление доходов в консолидированный </a:t>
          </a:r>
          <a:r>
            <a:rPr lang="ru-RU" sz="1400" kern="1200" dirty="0" smtClean="0"/>
            <a:t>бюджет МО «Турочакский район» </a:t>
          </a:r>
          <a:r>
            <a:rPr lang="ru-RU" sz="1400" kern="1200" dirty="0"/>
            <a:t>в </a:t>
          </a:r>
          <a:r>
            <a:rPr lang="ru-RU" sz="1400" kern="1200" dirty="0" smtClean="0"/>
            <a:t>2017 </a:t>
          </a:r>
          <a:r>
            <a:rPr lang="ru-RU" sz="1400" kern="1200" dirty="0"/>
            <a:t>г.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814 </a:t>
          </a:r>
          <a:r>
            <a:rPr lang="ru-RU" sz="1400" kern="1200" dirty="0" smtClean="0"/>
            <a:t>129,5 </a:t>
          </a:r>
          <a:r>
            <a:rPr lang="ru-RU" sz="1400" kern="1200" dirty="0" smtClean="0"/>
            <a:t>тыс.рублей </a:t>
          </a:r>
          <a:endParaRPr lang="ru-RU" sz="1400" kern="1200" dirty="0"/>
        </a:p>
      </dsp:txBody>
      <dsp:txXfrm>
        <a:off x="1974058" y="235598"/>
        <a:ext cx="4281483" cy="2353793"/>
      </dsp:txXfrm>
    </dsp:sp>
    <dsp:sp modelId="{404E6B3A-B342-4D7A-8FD6-1036826A335E}">
      <dsp:nvSpPr>
        <dsp:cNvPr id="0" name=""/>
        <dsp:cNvSpPr/>
      </dsp:nvSpPr>
      <dsp:spPr>
        <a:xfrm>
          <a:off x="362" y="3083575"/>
          <a:ext cx="2353251" cy="1176625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налоговые доходы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117 </a:t>
          </a:r>
          <a:r>
            <a:rPr lang="ru-RU" sz="1400" kern="1200" dirty="0" smtClean="0"/>
            <a:t>571,8 </a:t>
          </a:r>
          <a:r>
            <a:rPr lang="ru-RU" sz="1400" kern="1200" dirty="0" smtClean="0"/>
            <a:t>тыс</a:t>
          </a:r>
          <a:r>
            <a:rPr lang="ru-RU" sz="1400" kern="1200" dirty="0"/>
            <a:t>. рублей</a:t>
          </a:r>
        </a:p>
      </dsp:txBody>
      <dsp:txXfrm>
        <a:off x="362" y="3083575"/>
        <a:ext cx="2353251" cy="1176625"/>
      </dsp:txXfrm>
    </dsp:sp>
    <dsp:sp modelId="{269962EA-E9A4-4E60-A75A-8867722AD807}">
      <dsp:nvSpPr>
        <dsp:cNvPr id="0" name=""/>
        <dsp:cNvSpPr/>
      </dsp:nvSpPr>
      <dsp:spPr>
        <a:xfrm>
          <a:off x="2847797" y="3083575"/>
          <a:ext cx="2534005" cy="1176625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неналоговые доходы 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 </a:t>
          </a:r>
          <a:r>
            <a:rPr lang="ru-RU" sz="1400" kern="1200" dirty="0" smtClean="0"/>
            <a:t>880,3 тыс</a:t>
          </a:r>
          <a:r>
            <a:rPr lang="ru-RU" sz="1400" kern="1200" dirty="0"/>
            <a:t>. рублей</a:t>
          </a:r>
        </a:p>
      </dsp:txBody>
      <dsp:txXfrm>
        <a:off x="2847797" y="3083575"/>
        <a:ext cx="2534005" cy="1176625"/>
      </dsp:txXfrm>
    </dsp:sp>
    <dsp:sp modelId="{0B1A4655-6853-47A8-88E6-E347F30FE7E0}">
      <dsp:nvSpPr>
        <dsp:cNvPr id="0" name=""/>
        <dsp:cNvSpPr/>
      </dsp:nvSpPr>
      <dsp:spPr>
        <a:xfrm>
          <a:off x="5875986" y="3083575"/>
          <a:ext cx="2353251" cy="1176625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безвозмездные поступления </a:t>
          </a:r>
          <a:r>
            <a:rPr lang="ru-RU" sz="1400" kern="1200" dirty="0" smtClean="0"/>
            <a:t>677 </a:t>
          </a:r>
          <a:r>
            <a:rPr lang="ru-RU" sz="1400" kern="1200" dirty="0" smtClean="0"/>
            <a:t>677,4 </a:t>
          </a:r>
          <a:r>
            <a:rPr lang="ru-RU" sz="1400" kern="1200" dirty="0" smtClean="0"/>
            <a:t>тыс</a:t>
          </a:r>
          <a:r>
            <a:rPr lang="ru-RU" sz="1400" kern="1200" dirty="0"/>
            <a:t>. рублей</a:t>
          </a:r>
        </a:p>
      </dsp:txBody>
      <dsp:txXfrm>
        <a:off x="5875986" y="3083575"/>
        <a:ext cx="2353251" cy="1176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ochak-altai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1300" b="1" i="1" dirty="0" smtClean="0"/>
              <a:t/>
            </a:r>
            <a:br>
              <a:rPr lang="ru-RU" sz="1300" b="1" i="1" dirty="0" smtClean="0"/>
            </a:br>
            <a:r>
              <a:rPr lang="ru-RU" sz="1300" b="1" i="1" dirty="0" smtClean="0"/>
              <a:t/>
            </a:r>
            <a:br>
              <a:rPr lang="ru-RU" sz="1300" b="1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300" b="1" i="1" dirty="0" smtClean="0"/>
              <a:t/>
            </a:r>
            <a:br>
              <a:rPr lang="ru-RU" sz="1300" b="1" i="1" dirty="0" smtClean="0"/>
            </a:br>
            <a:r>
              <a:rPr lang="ru-RU" sz="1400" b="1" i="1" dirty="0" smtClean="0"/>
              <a:t>Цель создания - информирование граждан </a:t>
            </a:r>
            <a:br>
              <a:rPr lang="ru-RU" sz="1400" b="1" i="1" dirty="0" smtClean="0"/>
            </a:br>
            <a:r>
              <a:rPr lang="ru-RU" sz="1400" b="1" i="1" dirty="0" smtClean="0"/>
              <a:t>об исполнении консолидированного бюджета </a:t>
            </a:r>
            <a:br>
              <a:rPr lang="ru-RU" sz="1400" b="1" i="1" dirty="0" smtClean="0"/>
            </a:br>
            <a:r>
              <a:rPr lang="ru-RU" sz="1400" b="1" i="1" dirty="0" smtClean="0"/>
              <a:t>МО «Турочакский район» за 2017 год</a:t>
            </a:r>
            <a:r>
              <a:rPr lang="ru-RU" sz="1400" i="1" dirty="0" smtClean="0"/>
              <a:t>.</a:t>
            </a:r>
            <a:r>
              <a:rPr lang="ru-RU" sz="1300" b="1" i="1" dirty="0" smtClean="0"/>
              <a:t/>
            </a:r>
            <a:br>
              <a:rPr lang="ru-RU" sz="1300" b="1" i="1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ОТКРЫТЫЙ ОТЧЕТ ДЛЯ ГРАЖДАН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ОБ ИСПОЛНЕНИИ  КОНСОЛИДИРОВАННОГО БЮДЖЕТА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МУНИЦИПАЛЬНОГО ОБРАЗОВАНИЯ «ТУРОЧАКСКИЙ РАЙОН»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ЗА   2017  ГОД.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152399"/>
          <a:ext cx="8610599" cy="5558533"/>
        </p:xfrm>
        <a:graphic>
          <a:graphicData uri="http://schemas.openxmlformats.org/drawingml/2006/table">
            <a:tbl>
              <a:tblPr/>
              <a:tblGrid>
                <a:gridCol w="5133725"/>
                <a:gridCol w="1330500"/>
                <a:gridCol w="2146374"/>
              </a:tblGrid>
              <a:tr h="77422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Расходы бюджета муниципального образования за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 по разделам. 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7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Раздел расходов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2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РАСХОДЫ ВСЕГО 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52" marR="6152" marT="61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750848,3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2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6152" marR="6152" marT="61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25771,3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499,2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4186,4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33514,4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49161,4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589601,9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23959,2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10451,2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668,1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13035,2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2" marR="6152" marT="6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806406" y="3244334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33815794,96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a\Desktop\turoch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09600"/>
            <a:ext cx="6044447" cy="5791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15240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Доступ к информационным ресурсам:</a:t>
            </a:r>
          </a:p>
          <a:p>
            <a:pPr algn="ctr"/>
            <a:endParaRPr lang="ru-RU" dirty="0" smtClean="0"/>
          </a:p>
          <a:p>
            <a:pPr algn="ctr"/>
            <a:r>
              <a:rPr lang="en-US" b="1" dirty="0" smtClean="0">
                <a:hlinkClick r:id="rId3"/>
              </a:rPr>
              <a:t>http://www.turochak-altai.ru/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0480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Решение Совета депутатов от </a:t>
            </a:r>
            <a:r>
              <a:rPr lang="ru-RU" dirty="0" smtClean="0"/>
              <a:t>17 мая 2018 </a:t>
            </a:r>
            <a:r>
              <a:rPr lang="ru-RU" dirty="0" smtClean="0"/>
              <a:t>г.  </a:t>
            </a:r>
          </a:p>
          <a:p>
            <a:pPr algn="ctr"/>
            <a:r>
              <a:rPr lang="ru-RU" dirty="0" smtClean="0"/>
              <a:t>№ </a:t>
            </a:r>
            <a:r>
              <a:rPr lang="ru-RU" dirty="0" smtClean="0"/>
              <a:t>43-2 </a:t>
            </a:r>
            <a:r>
              <a:rPr lang="ru-RU" dirty="0" smtClean="0"/>
              <a:t>«Об утверждении отчета об исполнении бюджета муниципального образования «Турочакский район» </a:t>
            </a:r>
          </a:p>
          <a:p>
            <a:pPr algn="ctr"/>
            <a:r>
              <a:rPr lang="ru-RU" dirty="0" smtClean="0"/>
              <a:t>за 2017 </a:t>
            </a:r>
            <a:r>
              <a:rPr lang="ru-RU" dirty="0" smtClean="0"/>
              <a:t>год»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389813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785786" y="428604"/>
            <a:ext cx="7215238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Консолидированный бюджет муниципального образования «Турочакский район»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1571612"/>
            <a:ext cx="2795614" cy="10191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Бюджет муниципального района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29256" y="1571612"/>
            <a:ext cx="2571768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Бюджеты сельских поселений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1643836" y="1285860"/>
            <a:ext cx="570710" cy="794"/>
          </a:xfrm>
          <a:prstGeom prst="straightConnector1">
            <a:avLst/>
          </a:prstGeom>
          <a:ln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286512" y="1285860"/>
            <a:ext cx="571504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715008" y="2214554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Артыбашское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5008" y="2714620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Бийкинское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5008" y="3214686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Турочакское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3714752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Дмитриевское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08" y="4214818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Озеро-Куреевское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5008" y="4714884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Кебезенское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15008" y="5181600"/>
            <a:ext cx="178595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Тондошенское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5008" y="5643578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Курмач-Байгольское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15008" y="6143644"/>
            <a:ext cx="1785950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Майское СП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3393273" y="4179099"/>
            <a:ext cx="4214842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00694" y="62865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5500694" y="578645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00694" y="578645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00694" y="535782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00694" y="48577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00694" y="435769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00694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500694" y="335756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500694" y="285749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00694" y="235743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0" y="2971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381000"/>
          <a:ext cx="8305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921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Поступление  налоговых и неналоговых доходов в консолидированный бюджет МО «Турочакский район" за 2017 год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разрезе сельских поселений.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09600"/>
            <a:ext cx="3810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6000" y="3200403"/>
          <a:ext cx="5961589" cy="3124194"/>
        </p:xfrm>
        <a:graphic>
          <a:graphicData uri="http://schemas.openxmlformats.org/drawingml/2006/table">
            <a:tbl>
              <a:tblPr/>
              <a:tblGrid>
                <a:gridCol w="3035826"/>
                <a:gridCol w="2925763"/>
              </a:tblGrid>
              <a:tr h="908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Поступление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налоговых и неналоговых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Артыбашское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7437,0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"Бийкинское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 "Дмитриевское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"Кебезенское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"Курмач-Байгольское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"Майское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"Озеро-Куреевское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Тондошенское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"Турочакское СП"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18340,2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38200" y="152402"/>
          <a:ext cx="7315199" cy="6583248"/>
        </p:xfrm>
        <a:graphic>
          <a:graphicData uri="http://schemas.openxmlformats.org/drawingml/2006/table">
            <a:tbl>
              <a:tblPr/>
              <a:tblGrid>
                <a:gridCol w="1044597"/>
                <a:gridCol w="2113481"/>
                <a:gridCol w="1047632"/>
                <a:gridCol w="768913"/>
                <a:gridCol w="154218"/>
                <a:gridCol w="1105325"/>
                <a:gridCol w="1081033"/>
              </a:tblGrid>
              <a:tr h="5560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Основные показатели бюджетов сельских поселений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муниципального образования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«Турочакский район»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в разрезе сельских поселений за 2017г.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4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3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п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/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п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Times New Roman"/>
                        </a:rPr>
                        <a:t>Исполнено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latin typeface="Times New Roman"/>
                        </a:rPr>
                        <a:t>Исполнено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1.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МО "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Артыбашское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8833,2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9566,1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9362,0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2.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МО "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Бийкинское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2553,3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2500,1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3.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"Дмитриевское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2461,3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2521,8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2168,0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4.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"Кебезенское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3625,5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3584,5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5.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"Курмач Байгольское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1351,9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1176,3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6.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"Майское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1575,0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1185,2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7.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"Озеро Куреевское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1885,5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1831,7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8.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МО "Тондошенское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2590,5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2563,3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latin typeface="Times New Roman"/>
                        </a:rPr>
                        <a:t>9.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Times New Roman"/>
                        </a:rPr>
                        <a:t>МО "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Турочакское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СП"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89" marR="4289" marT="42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10032,2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9444,7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33848,2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33322,2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35701,8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33815,8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524000"/>
          <a:ext cx="8229601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E:\All\открытый бюджет\gerb2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1524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04800" y="990600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524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Финансовая помощь сельским поселениям МО "Турочакский район" за 2017г. (в тыс. руб.)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81000" y="0"/>
          <a:ext cx="8565827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1622</TotalTime>
  <Words>557</Words>
  <Application>Microsoft Office PowerPoint</Application>
  <PresentationFormat>Экран (4:3)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   Цель создания - информирование граждан  об исполнении консолидированного бюджета  МО «Турочакский район» за 2017 год.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Цель создания - информирование граждан  об исполнении бюджета  МО «Турочакский район» за 2014 год. </dc:title>
  <dc:creator>Natalia</dc:creator>
  <cp:lastModifiedBy>User</cp:lastModifiedBy>
  <cp:revision>158</cp:revision>
  <dcterms:created xsi:type="dcterms:W3CDTF">2015-10-29T05:08:49Z</dcterms:created>
  <dcterms:modified xsi:type="dcterms:W3CDTF">2019-03-19T09:36:19Z</dcterms:modified>
</cp:coreProperties>
</file>