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4" r:id="rId3"/>
    <p:sldId id="286" r:id="rId4"/>
    <p:sldId id="290" r:id="rId5"/>
    <p:sldId id="289" r:id="rId6"/>
    <p:sldId id="291" r:id="rId7"/>
    <p:sldId id="257" r:id="rId8"/>
    <p:sldId id="292" r:id="rId9"/>
    <p:sldId id="258" r:id="rId10"/>
    <p:sldId id="269" r:id="rId11"/>
    <p:sldId id="293" r:id="rId12"/>
    <p:sldId id="263" r:id="rId13"/>
    <p:sldId id="288" r:id="rId14"/>
    <p:sldId id="264" r:id="rId15"/>
    <p:sldId id="272" r:id="rId16"/>
    <p:sldId id="265" r:id="rId17"/>
    <p:sldId id="266" r:id="rId18"/>
    <p:sldId id="267" r:id="rId19"/>
    <p:sldId id="276" r:id="rId20"/>
    <p:sldId id="278" r:id="rId21"/>
    <p:sldId id="268" r:id="rId22"/>
    <p:sldId id="273" r:id="rId23"/>
    <p:sldId id="274" r:id="rId24"/>
    <p:sldId id="287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3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TIANA\All\&#1054;&#1090;&#1082;&#1088;&#1099;&#1090;&#1086;&#1089;&#1090;&#1100;%20&#1073;&#1102;&#1076;&#1078;&#1077;&#1090;&#1072;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&#1054;&#1090;&#1082;&#1088;&#1099;&#1090;&#1086;&#1089;&#1090;&#1100;%20&#1073;&#1102;&#1076;&#1078;&#1077;&#1090;&#1072;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TIANA\All\&#1054;&#1090;&#1082;&#1088;&#1099;&#1090;&#1086;&#1089;&#1090;&#1100;%20&#1073;&#1102;&#1076;&#1078;&#1077;&#1090;&#1072;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&#1054;&#1090;&#1082;&#1088;&#1099;&#1090;&#1086;&#1089;&#1090;&#1100;%20&#1073;&#1102;&#1076;&#1078;&#1077;&#1090;&#1072;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&#1054;&#1090;&#1082;&#1088;&#1099;&#1090;&#1086;&#1089;&#1090;&#1100;%20&#1073;&#1102;&#1076;&#1078;&#1077;&#1090;&#1072;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&#1054;&#1090;&#1082;&#1088;&#1099;&#1090;&#1086;&#1089;&#1090;&#1100;%20&#1073;&#1102;&#1076;&#1078;&#1077;&#1090;&#1072;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&#1054;&#1090;&#1082;&#1088;&#1099;&#1090;&#1086;&#1089;&#1090;&#1100;%20&#1073;&#1102;&#1076;&#1078;&#1077;&#1090;&#1072;%2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&#1054;&#1090;&#1082;&#1088;&#1099;&#1090;&#1086;&#1089;&#1090;&#1100;%20&#1073;&#1102;&#1076;&#1078;&#1077;&#1090;&#1072;%20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ll\&#1054;&#1090;&#1082;&#1088;&#1099;&#1090;&#1086;&#1089;&#1090;&#1100;%20&#1073;&#1102;&#1076;&#1078;&#1077;&#1090;&#1072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Лист1!$A$5:$A$10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2013(прогноз)</c:v>
                </c:pt>
                <c:pt idx="4">
                  <c:v>2014(прогноз)</c:v>
                </c:pt>
                <c:pt idx="5">
                  <c:v>2015(прогноз)</c:v>
                </c:pt>
              </c:strCache>
            </c:strRef>
          </c:cat>
          <c:val>
            <c:numRef>
              <c:f>Лист1!$B$5:$B$10</c:f>
              <c:numCache>
                <c:formatCode>General</c:formatCode>
                <c:ptCount val="6"/>
                <c:pt idx="0">
                  <c:v>468.42099999999999</c:v>
                </c:pt>
                <c:pt idx="1">
                  <c:v>395.40300000000002</c:v>
                </c:pt>
                <c:pt idx="2">
                  <c:v>350.33199999999999</c:v>
                </c:pt>
                <c:pt idx="3">
                  <c:v>299.58100000000002</c:v>
                </c:pt>
                <c:pt idx="4">
                  <c:v>303.88299999999998</c:v>
                </c:pt>
                <c:pt idx="5">
                  <c:v>308.61</c:v>
                </c:pt>
              </c:numCache>
            </c:numRef>
          </c:val>
        </c:ser>
        <c:shape val="cylinder"/>
        <c:axId val="73998720"/>
        <c:axId val="75017600"/>
        <c:axId val="0"/>
      </c:bar3DChart>
      <c:catAx>
        <c:axId val="73998720"/>
        <c:scaling>
          <c:orientation val="minMax"/>
        </c:scaling>
        <c:axPos val="b"/>
        <c:tickLblPos val="nextTo"/>
        <c:crossAx val="75017600"/>
        <c:crosses val="autoZero"/>
        <c:auto val="1"/>
        <c:lblAlgn val="ctr"/>
        <c:lblOffset val="100"/>
      </c:catAx>
      <c:valAx>
        <c:axId val="75017600"/>
        <c:scaling>
          <c:orientation val="minMax"/>
        </c:scaling>
        <c:axPos val="l"/>
        <c:majorGridlines/>
        <c:numFmt formatCode="General" sourceLinked="1"/>
        <c:tickLblPos val="nextTo"/>
        <c:crossAx val="739987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509951881014873"/>
          <c:y val="4.6770924467774859E-2"/>
          <c:w val="0.53206846019247589"/>
          <c:h val="0.79822506561679785"/>
        </c:manualLayout>
      </c:layout>
      <c:barChart>
        <c:barDir val="col"/>
        <c:grouping val="percentStacked"/>
        <c:ser>
          <c:idx val="0"/>
          <c:order val="0"/>
          <c:tx>
            <c:strRef>
              <c:f>Лист5!$A$4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Pos val="ctr"/>
            <c:showVal val="1"/>
          </c:dLbls>
          <c:cat>
            <c:numRef>
              <c:f>Лист5!$B$3:$D$3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Лист5!$B$4:$D$4</c:f>
              <c:numCache>
                <c:formatCode>General</c:formatCode>
                <c:ptCount val="3"/>
                <c:pt idx="0">
                  <c:v>63.9</c:v>
                </c:pt>
                <c:pt idx="1">
                  <c:v>52.3</c:v>
                </c:pt>
                <c:pt idx="2">
                  <c:v>52.4</c:v>
                </c:pt>
              </c:numCache>
            </c:numRef>
          </c:val>
        </c:ser>
        <c:ser>
          <c:idx val="1"/>
          <c:order val="1"/>
          <c:tx>
            <c:strRef>
              <c:f>Лист5!$A$5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Pos val="ctr"/>
            <c:showVal val="1"/>
          </c:dLbls>
          <c:cat>
            <c:numRef>
              <c:f>Лист5!$B$3:$D$3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Лист5!$B$5:$D$5</c:f>
              <c:numCache>
                <c:formatCode>General</c:formatCode>
                <c:ptCount val="3"/>
                <c:pt idx="0">
                  <c:v>10.8</c:v>
                </c:pt>
                <c:pt idx="1">
                  <c:v>22.6</c:v>
                </c:pt>
                <c:pt idx="2">
                  <c:v>22.7</c:v>
                </c:pt>
              </c:numCache>
            </c:numRef>
          </c:val>
        </c:ser>
        <c:ser>
          <c:idx val="2"/>
          <c:order val="2"/>
          <c:tx>
            <c:strRef>
              <c:f>Лист5!$A$6</c:f>
              <c:strCache>
                <c:ptCount val="1"/>
                <c:pt idx="0">
                  <c:v>Итого доходов</c:v>
                </c:pt>
              </c:strCache>
            </c:strRef>
          </c:tx>
          <c:dLbls>
            <c:dLblPos val="ctr"/>
            <c:showVal val="1"/>
          </c:dLbls>
          <c:cat>
            <c:numRef>
              <c:f>Лист5!$B$3:$D$3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Лист5!$B$6:$D$6</c:f>
              <c:numCache>
                <c:formatCode>General</c:formatCode>
                <c:ptCount val="3"/>
                <c:pt idx="0">
                  <c:v>74.7</c:v>
                </c:pt>
                <c:pt idx="1">
                  <c:v>74.900000000000006</c:v>
                </c:pt>
                <c:pt idx="2">
                  <c:v>75.099999999999994</c:v>
                </c:pt>
              </c:numCache>
            </c:numRef>
          </c:val>
        </c:ser>
        <c:dLbls>
          <c:showVal val="1"/>
        </c:dLbls>
        <c:overlap val="100"/>
        <c:axId val="111347200"/>
        <c:axId val="111407104"/>
      </c:barChart>
      <c:catAx>
        <c:axId val="111347200"/>
        <c:scaling>
          <c:orientation val="minMax"/>
        </c:scaling>
        <c:axPos val="b"/>
        <c:numFmt formatCode="General" sourceLinked="1"/>
        <c:tickLblPos val="nextTo"/>
        <c:crossAx val="111407104"/>
        <c:crosses val="autoZero"/>
        <c:auto val="1"/>
        <c:lblAlgn val="ctr"/>
        <c:lblOffset val="100"/>
      </c:catAx>
      <c:valAx>
        <c:axId val="111407104"/>
        <c:scaling>
          <c:orientation val="minMax"/>
        </c:scaling>
        <c:axPos val="l"/>
        <c:majorGridlines/>
        <c:numFmt formatCode="0%" sourceLinked="1"/>
        <c:tickLblPos val="nextTo"/>
        <c:crossAx val="1113472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spPr>
    <a:solidFill>
      <a:schemeClr val="accent5">
        <a:lumMod val="40000"/>
        <a:lumOff val="6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Лист2!$A$6</c:f>
              <c:strCache>
                <c:ptCount val="1"/>
                <c:pt idx="0">
                  <c:v>Дотации</c:v>
                </c:pt>
              </c:strCache>
            </c:strRef>
          </c:tx>
          <c:cat>
            <c:strRef>
              <c:f>Лист2!$B$5:$H$5</c:f>
              <c:strCache>
                <c:ptCount val="7"/>
                <c:pt idx="1">
                  <c:v>2010 факт</c:v>
                </c:pt>
                <c:pt idx="2">
                  <c:v>2011 факт</c:v>
                </c:pt>
                <c:pt idx="3">
                  <c:v>2012 факт</c:v>
                </c:pt>
                <c:pt idx="4">
                  <c:v>2013 план</c:v>
                </c:pt>
                <c:pt idx="5">
                  <c:v>2014 план</c:v>
                </c:pt>
                <c:pt idx="6">
                  <c:v>2015 план</c:v>
                </c:pt>
              </c:strCache>
            </c:strRef>
          </c:cat>
          <c:val>
            <c:numRef>
              <c:f>Лист2!$B$6:$H$6</c:f>
              <c:numCache>
                <c:formatCode>General</c:formatCode>
                <c:ptCount val="7"/>
                <c:pt idx="1">
                  <c:v>97.58</c:v>
                </c:pt>
                <c:pt idx="2">
                  <c:v>105.11</c:v>
                </c:pt>
                <c:pt idx="3">
                  <c:v>79.23</c:v>
                </c:pt>
                <c:pt idx="4">
                  <c:v>77.52</c:v>
                </c:pt>
                <c:pt idx="5">
                  <c:v>77.52</c:v>
                </c:pt>
                <c:pt idx="6">
                  <c:v>77.52</c:v>
                </c:pt>
              </c:numCache>
            </c:numRef>
          </c:val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Субсидии</c:v>
                </c:pt>
              </c:strCache>
            </c:strRef>
          </c:tx>
          <c:cat>
            <c:strRef>
              <c:f>Лист2!$B$5:$H$5</c:f>
              <c:strCache>
                <c:ptCount val="7"/>
                <c:pt idx="1">
                  <c:v>2010 факт</c:v>
                </c:pt>
                <c:pt idx="2">
                  <c:v>2011 факт</c:v>
                </c:pt>
                <c:pt idx="3">
                  <c:v>2012 факт</c:v>
                </c:pt>
                <c:pt idx="4">
                  <c:v>2013 план</c:v>
                </c:pt>
                <c:pt idx="5">
                  <c:v>2014 план</c:v>
                </c:pt>
                <c:pt idx="6">
                  <c:v>2015 план</c:v>
                </c:pt>
              </c:strCache>
            </c:strRef>
          </c:cat>
          <c:val>
            <c:numRef>
              <c:f>Лист2!$B$7:$H$7</c:f>
              <c:numCache>
                <c:formatCode>General</c:formatCode>
                <c:ptCount val="7"/>
                <c:pt idx="1">
                  <c:v>74.02</c:v>
                </c:pt>
                <c:pt idx="2">
                  <c:v>47.24</c:v>
                </c:pt>
                <c:pt idx="3">
                  <c:v>72.400000000000006</c:v>
                </c:pt>
                <c:pt idx="4">
                  <c:v>5.38</c:v>
                </c:pt>
                <c:pt idx="5">
                  <c:v>5.42</c:v>
                </c:pt>
                <c:pt idx="6">
                  <c:v>5.5</c:v>
                </c:pt>
              </c:numCache>
            </c:numRef>
          </c:val>
        </c:ser>
        <c:ser>
          <c:idx val="2"/>
          <c:order val="2"/>
          <c:tx>
            <c:strRef>
              <c:f>Лист2!$A$8</c:f>
              <c:strCache>
                <c:ptCount val="1"/>
                <c:pt idx="0">
                  <c:v>Субвенции</c:v>
                </c:pt>
              </c:strCache>
            </c:strRef>
          </c:tx>
          <c:cat>
            <c:strRef>
              <c:f>Лист2!$B$5:$H$5</c:f>
              <c:strCache>
                <c:ptCount val="7"/>
                <c:pt idx="1">
                  <c:v>2010 факт</c:v>
                </c:pt>
                <c:pt idx="2">
                  <c:v>2011 факт</c:v>
                </c:pt>
                <c:pt idx="3">
                  <c:v>2012 факт</c:v>
                </c:pt>
                <c:pt idx="4">
                  <c:v>2013 план</c:v>
                </c:pt>
                <c:pt idx="5">
                  <c:v>2014 план</c:v>
                </c:pt>
                <c:pt idx="6">
                  <c:v>2015 план</c:v>
                </c:pt>
              </c:strCache>
            </c:strRef>
          </c:cat>
          <c:val>
            <c:numRef>
              <c:f>Лист2!$B$8:$H$8</c:f>
              <c:numCache>
                <c:formatCode>General</c:formatCode>
                <c:ptCount val="7"/>
                <c:pt idx="1">
                  <c:v>209.73</c:v>
                </c:pt>
                <c:pt idx="2">
                  <c:v>151.85</c:v>
                </c:pt>
                <c:pt idx="3">
                  <c:v>109.7</c:v>
                </c:pt>
                <c:pt idx="4">
                  <c:v>121.16</c:v>
                </c:pt>
                <c:pt idx="5">
                  <c:v>124.43</c:v>
                </c:pt>
                <c:pt idx="6">
                  <c:v>128.94999999999999</c:v>
                </c:pt>
              </c:numCache>
            </c:numRef>
          </c:val>
        </c:ser>
        <c:ser>
          <c:idx val="3"/>
          <c:order val="3"/>
          <c:tx>
            <c:strRef>
              <c:f>Лист2!$A$9</c:f>
              <c:strCache>
                <c:ptCount val="1"/>
                <c:pt idx="0">
                  <c:v>Иные трансферты</c:v>
                </c:pt>
              </c:strCache>
            </c:strRef>
          </c:tx>
          <c:cat>
            <c:strRef>
              <c:f>Лист2!$B$5:$H$5</c:f>
              <c:strCache>
                <c:ptCount val="7"/>
                <c:pt idx="1">
                  <c:v>2010 факт</c:v>
                </c:pt>
                <c:pt idx="2">
                  <c:v>2011 факт</c:v>
                </c:pt>
                <c:pt idx="3">
                  <c:v>2012 факт</c:v>
                </c:pt>
                <c:pt idx="4">
                  <c:v>2013 план</c:v>
                </c:pt>
                <c:pt idx="5">
                  <c:v>2014 план</c:v>
                </c:pt>
                <c:pt idx="6">
                  <c:v>2015 план</c:v>
                </c:pt>
              </c:strCache>
            </c:strRef>
          </c:cat>
          <c:val>
            <c:numRef>
              <c:f>Лист2!$B$9:$H$9</c:f>
              <c:numCache>
                <c:formatCode>General</c:formatCode>
                <c:ptCount val="7"/>
                <c:pt idx="1">
                  <c:v>2.67</c:v>
                </c:pt>
                <c:pt idx="2">
                  <c:v>0.28999999999999998</c:v>
                </c:pt>
                <c:pt idx="3">
                  <c:v>8.82</c:v>
                </c:pt>
              </c:numCache>
            </c:numRef>
          </c:val>
        </c:ser>
        <c:ser>
          <c:idx val="4"/>
          <c:order val="4"/>
          <c:tx>
            <c:strRef>
              <c:f>Лист2!$A$10</c:f>
              <c:strCache>
                <c:ptCount val="1"/>
                <c:pt idx="0">
                  <c:v>Итого</c:v>
                </c:pt>
              </c:strCache>
            </c:strRef>
          </c:tx>
          <c:cat>
            <c:strRef>
              <c:f>Лист2!$B$5:$H$5</c:f>
              <c:strCache>
                <c:ptCount val="7"/>
                <c:pt idx="1">
                  <c:v>2010 факт</c:v>
                </c:pt>
                <c:pt idx="2">
                  <c:v>2011 факт</c:v>
                </c:pt>
                <c:pt idx="3">
                  <c:v>2012 факт</c:v>
                </c:pt>
                <c:pt idx="4">
                  <c:v>2013 план</c:v>
                </c:pt>
                <c:pt idx="5">
                  <c:v>2014 план</c:v>
                </c:pt>
                <c:pt idx="6">
                  <c:v>2015 план</c:v>
                </c:pt>
              </c:strCache>
            </c:strRef>
          </c:cat>
          <c:val>
            <c:numRef>
              <c:f>Лист2!$B$10:$H$10</c:f>
              <c:numCache>
                <c:formatCode>General</c:formatCode>
                <c:ptCount val="7"/>
                <c:pt idx="1">
                  <c:v>384</c:v>
                </c:pt>
                <c:pt idx="2">
                  <c:v>304.49</c:v>
                </c:pt>
                <c:pt idx="3">
                  <c:v>252.51</c:v>
                </c:pt>
                <c:pt idx="4">
                  <c:v>204.06</c:v>
                </c:pt>
                <c:pt idx="5">
                  <c:v>207.37</c:v>
                </c:pt>
                <c:pt idx="6">
                  <c:v>211.96999999999997</c:v>
                </c:pt>
              </c:numCache>
            </c:numRef>
          </c:val>
        </c:ser>
        <c:marker val="1"/>
        <c:axId val="67362176"/>
        <c:axId val="68802432"/>
      </c:lineChart>
      <c:catAx>
        <c:axId val="67362176"/>
        <c:scaling>
          <c:orientation val="minMax"/>
        </c:scaling>
        <c:axPos val="b"/>
        <c:tickLblPos val="nextTo"/>
        <c:crossAx val="68802432"/>
        <c:crosses val="autoZero"/>
        <c:auto val="1"/>
        <c:lblAlgn val="ctr"/>
        <c:lblOffset val="100"/>
      </c:catAx>
      <c:valAx>
        <c:axId val="68802432"/>
        <c:scaling>
          <c:orientation val="minMax"/>
        </c:scaling>
        <c:axPos val="l"/>
        <c:majorGridlines/>
        <c:numFmt formatCode="General" sourceLinked="1"/>
        <c:tickLblPos val="nextTo"/>
        <c:crossAx val="673621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Лист19!$B$3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Pos val="ctr"/>
            <c:showVal val="1"/>
          </c:dLbls>
          <c:cat>
            <c:strRef>
              <c:f>Лист19!$A$4:$A$12</c:f>
              <c:strCache>
                <c:ptCount val="9"/>
                <c:pt idx="0">
                  <c:v>Артыбашское СП</c:v>
                </c:pt>
                <c:pt idx="1">
                  <c:v>Бийкинское СП</c:v>
                </c:pt>
                <c:pt idx="2">
                  <c:v>Дмитриевское СП</c:v>
                </c:pt>
                <c:pt idx="3">
                  <c:v>Кебезенское СП</c:v>
                </c:pt>
                <c:pt idx="4">
                  <c:v>Курмач-Байгольское СП</c:v>
                </c:pt>
                <c:pt idx="5">
                  <c:v>Майское СП</c:v>
                </c:pt>
                <c:pt idx="6">
                  <c:v>Озеро-Куреевское СП</c:v>
                </c:pt>
                <c:pt idx="7">
                  <c:v>Тондошенское СП</c:v>
                </c:pt>
                <c:pt idx="8">
                  <c:v>Турочакское СП</c:v>
                </c:pt>
              </c:strCache>
            </c:strRef>
          </c:cat>
          <c:val>
            <c:numRef>
              <c:f>Лист19!$B$4:$B$12</c:f>
              <c:numCache>
                <c:formatCode>General</c:formatCode>
                <c:ptCount val="9"/>
                <c:pt idx="0">
                  <c:v>10.200000000000001</c:v>
                </c:pt>
                <c:pt idx="1">
                  <c:v>0.5</c:v>
                </c:pt>
                <c:pt idx="2">
                  <c:v>0.9</c:v>
                </c:pt>
                <c:pt idx="3">
                  <c:v>1.4</c:v>
                </c:pt>
                <c:pt idx="4">
                  <c:v>0.70000000000000062</c:v>
                </c:pt>
                <c:pt idx="5">
                  <c:v>0.60000000000000064</c:v>
                </c:pt>
                <c:pt idx="6">
                  <c:v>0.30000000000000032</c:v>
                </c:pt>
                <c:pt idx="7">
                  <c:v>1.1000000000000001</c:v>
                </c:pt>
                <c:pt idx="8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Лист19!$C$3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Pos val="ctr"/>
            <c:showVal val="1"/>
          </c:dLbls>
          <c:cat>
            <c:strRef>
              <c:f>Лист19!$A$4:$A$12</c:f>
              <c:strCache>
                <c:ptCount val="9"/>
                <c:pt idx="0">
                  <c:v>Артыбашское СП</c:v>
                </c:pt>
                <c:pt idx="1">
                  <c:v>Бийкинское СП</c:v>
                </c:pt>
                <c:pt idx="2">
                  <c:v>Дмитриевское СП</c:v>
                </c:pt>
                <c:pt idx="3">
                  <c:v>Кебезенское СП</c:v>
                </c:pt>
                <c:pt idx="4">
                  <c:v>Курмач-Байгольское СП</c:v>
                </c:pt>
                <c:pt idx="5">
                  <c:v>Майское СП</c:v>
                </c:pt>
                <c:pt idx="6">
                  <c:v>Озеро-Куреевское СП</c:v>
                </c:pt>
                <c:pt idx="7">
                  <c:v>Тондошенское СП</c:v>
                </c:pt>
                <c:pt idx="8">
                  <c:v>Турочакское СП</c:v>
                </c:pt>
              </c:strCache>
            </c:strRef>
          </c:cat>
          <c:val>
            <c:numRef>
              <c:f>Лист19!$C$4:$C$12</c:f>
              <c:numCache>
                <c:formatCode>General</c:formatCode>
                <c:ptCount val="9"/>
                <c:pt idx="0">
                  <c:v>1.7</c:v>
                </c:pt>
                <c:pt idx="1">
                  <c:v>2.7</c:v>
                </c:pt>
                <c:pt idx="2">
                  <c:v>3.2</c:v>
                </c:pt>
                <c:pt idx="3">
                  <c:v>4.4000000000000004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5.6</c:v>
                </c:pt>
                <c:pt idx="7">
                  <c:v>2.9</c:v>
                </c:pt>
                <c:pt idx="8">
                  <c:v>7.1</c:v>
                </c:pt>
              </c:numCache>
            </c:numRef>
          </c:val>
        </c:ser>
        <c:dLbls>
          <c:showVal val="1"/>
        </c:dLbls>
        <c:overlap val="100"/>
        <c:axId val="70713344"/>
        <c:axId val="70714880"/>
      </c:barChart>
      <c:catAx>
        <c:axId val="70713344"/>
        <c:scaling>
          <c:orientation val="minMax"/>
        </c:scaling>
        <c:axPos val="b"/>
        <c:tickLblPos val="nextTo"/>
        <c:crossAx val="70714880"/>
        <c:crosses val="autoZero"/>
        <c:auto val="1"/>
        <c:lblAlgn val="ctr"/>
        <c:lblOffset val="100"/>
      </c:catAx>
      <c:valAx>
        <c:axId val="70714880"/>
        <c:scaling>
          <c:orientation val="minMax"/>
        </c:scaling>
        <c:axPos val="l"/>
        <c:majorGridlines/>
        <c:numFmt formatCode="0%" sourceLinked="1"/>
        <c:tickLblPos val="nextTo"/>
        <c:crossAx val="707133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Лист7!$B$5</c:f>
              <c:strCache>
                <c:ptCount val="1"/>
                <c:pt idx="0">
                  <c:v>2013г.</c:v>
                </c:pt>
              </c:strCache>
            </c:strRef>
          </c:tx>
          <c:dLbls>
            <c:dLbl>
              <c:idx val="1"/>
              <c:layout>
                <c:manualLayout>
                  <c:x val="-2.0671831821355319E-2"/>
                  <c:y val="5.2525252525252406E-2"/>
                </c:manualLayout>
              </c:layout>
              <c:showVal val="1"/>
            </c:dLbl>
            <c:dLbl>
              <c:idx val="2"/>
              <c:layout>
                <c:manualLayout>
                  <c:x val="-3.1007747732032846E-2"/>
                  <c:y val="2.4242424242424229E-2"/>
                </c:manualLayout>
              </c:layout>
              <c:showVal val="1"/>
            </c:dLbl>
            <c:dLbl>
              <c:idx val="3"/>
              <c:layout>
                <c:manualLayout>
                  <c:x val="-8.6132632588980206E-3"/>
                  <c:y val="2.424242424242422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2.0202020202020152E-2"/>
                </c:manualLayout>
              </c:layout>
              <c:showVal val="1"/>
            </c:dLbl>
            <c:dLbl>
              <c:idx val="5"/>
              <c:layout>
                <c:manualLayout>
                  <c:x val="-2.2394484473134798E-2"/>
                  <c:y val="2.8282828282828285E-2"/>
                </c:manualLayout>
              </c:layout>
              <c:showVal val="1"/>
            </c:dLbl>
            <c:dLbl>
              <c:idx val="6"/>
              <c:layout>
                <c:manualLayout>
                  <c:x val="2.0671831821355287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-3.5139092240117145E-2"/>
                  <c:y val="0.11313131313131314"/>
                </c:manualLayout>
              </c:layout>
              <c:showVal val="1"/>
            </c:dLbl>
            <c:showVal val="1"/>
          </c:dLbls>
          <c:cat>
            <c:strRef>
              <c:f>Лист7!$A$6:$A$13</c:f>
              <c:strCache>
                <c:ptCount val="8"/>
                <c:pt idx="0">
                  <c:v>Условно утвержденные расходы</c:v>
                </c:pt>
                <c:pt idx="1">
                  <c:v>Социально-культурная сфера </c:v>
                </c:pt>
                <c:pt idx="2">
                  <c:v>Жилищно-коммунальное хозяйство </c:v>
                </c:pt>
                <c:pt idx="3">
                  <c:v>Национальная экономика, охрана окружающей среды</c:v>
                </c:pt>
                <c:pt idx="4">
                  <c:v>Национальная оборона, национальная безопасность и правоохранительная деятельность</c:v>
                </c:pt>
                <c:pt idx="5">
                  <c:v>Ощегосударственные вопросы</c:v>
                </c:pt>
                <c:pt idx="6">
                  <c:v>Межбюджетные трансферты бюджетам сельских поселений </c:v>
                </c:pt>
                <c:pt idx="7">
                  <c:v>Итого</c:v>
                </c:pt>
              </c:strCache>
            </c:strRef>
          </c:cat>
          <c:val>
            <c:numRef>
              <c:f>Лист7!$B$6:$B$13</c:f>
              <c:numCache>
                <c:formatCode>General</c:formatCode>
                <c:ptCount val="8"/>
                <c:pt idx="0">
                  <c:v>0</c:v>
                </c:pt>
                <c:pt idx="1">
                  <c:v>203865</c:v>
                </c:pt>
                <c:pt idx="2">
                  <c:v>22334.5</c:v>
                </c:pt>
                <c:pt idx="3">
                  <c:v>6940.4</c:v>
                </c:pt>
                <c:pt idx="4">
                  <c:v>2511.5</c:v>
                </c:pt>
                <c:pt idx="5">
                  <c:v>43637.1</c:v>
                </c:pt>
                <c:pt idx="6">
                  <c:v>19806.7</c:v>
                </c:pt>
                <c:pt idx="7">
                  <c:v>299095.2</c:v>
                </c:pt>
              </c:numCache>
            </c:numRef>
          </c:val>
        </c:ser>
        <c:ser>
          <c:idx val="1"/>
          <c:order val="1"/>
          <c:tx>
            <c:strRef>
              <c:f>Лист7!$C$5</c:f>
              <c:strCache>
                <c:ptCount val="1"/>
                <c:pt idx="0">
                  <c:v>2014г.</c:v>
                </c:pt>
              </c:strCache>
            </c:strRef>
          </c:tx>
          <c:dLbls>
            <c:dLbl>
              <c:idx val="0"/>
              <c:layout>
                <c:manualLayout>
                  <c:x val="-1.550387386601645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5839789776694076E-2"/>
                  <c:y val="2.6262626262626262E-2"/>
                </c:manualLayout>
              </c:layout>
              <c:showVal val="1"/>
            </c:dLbl>
            <c:dLbl>
              <c:idx val="3"/>
              <c:layout>
                <c:manualLayout>
                  <c:x val="-1.3781221214236855E-2"/>
                  <c:y val="4.0404040404040404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0202020202020202E-3"/>
                </c:manualLayout>
              </c:layout>
              <c:showVal val="1"/>
            </c:dLbl>
            <c:dLbl>
              <c:idx val="6"/>
              <c:layout>
                <c:manualLayout>
                  <c:x val="-2.3426061493411407E-2"/>
                  <c:y val="3.0303030303030311E-2"/>
                </c:manualLayout>
              </c:layout>
              <c:showVal val="1"/>
            </c:dLbl>
            <c:dLbl>
              <c:idx val="7"/>
              <c:layout>
                <c:manualLayout>
                  <c:x val="-3.9043435822352437E-3"/>
                  <c:y val="7.4747474747474854E-2"/>
                </c:manualLayout>
              </c:layout>
              <c:showVal val="1"/>
            </c:dLbl>
            <c:showVal val="1"/>
          </c:dLbls>
          <c:cat>
            <c:strRef>
              <c:f>Лист7!$A$6:$A$13</c:f>
              <c:strCache>
                <c:ptCount val="8"/>
                <c:pt idx="0">
                  <c:v>Условно утвержденные расходы</c:v>
                </c:pt>
                <c:pt idx="1">
                  <c:v>Социально-культурная сфера </c:v>
                </c:pt>
                <c:pt idx="2">
                  <c:v>Жилищно-коммунальное хозяйство </c:v>
                </c:pt>
                <c:pt idx="3">
                  <c:v>Национальная экономика, охрана окружающей среды</c:v>
                </c:pt>
                <c:pt idx="4">
                  <c:v>Национальная оборона, национальная безопасность и правоохранительная деятельность</c:v>
                </c:pt>
                <c:pt idx="5">
                  <c:v>Ощегосударственные вопросы</c:v>
                </c:pt>
                <c:pt idx="6">
                  <c:v>Межбюджетные трансферты бюджетам сельских поселений </c:v>
                </c:pt>
                <c:pt idx="7">
                  <c:v>Итого</c:v>
                </c:pt>
              </c:strCache>
            </c:strRef>
          </c:cat>
          <c:val>
            <c:numRef>
              <c:f>Лист7!$C$6:$C$13</c:f>
              <c:numCache>
                <c:formatCode>General</c:formatCode>
                <c:ptCount val="8"/>
                <c:pt idx="0">
                  <c:v>7216.8</c:v>
                </c:pt>
                <c:pt idx="1">
                  <c:v>203822.3</c:v>
                </c:pt>
                <c:pt idx="2">
                  <c:v>20730.400000000001</c:v>
                </c:pt>
                <c:pt idx="3">
                  <c:v>6239.6</c:v>
                </c:pt>
                <c:pt idx="4">
                  <c:v>2040.1999999999998</c:v>
                </c:pt>
                <c:pt idx="5">
                  <c:v>43908.4</c:v>
                </c:pt>
                <c:pt idx="6">
                  <c:v>19806.7</c:v>
                </c:pt>
                <c:pt idx="7">
                  <c:v>303764.39999999997</c:v>
                </c:pt>
              </c:numCache>
            </c:numRef>
          </c:val>
        </c:ser>
        <c:ser>
          <c:idx val="2"/>
          <c:order val="2"/>
          <c:tx>
            <c:strRef>
              <c:f>Лист7!$D$5</c:f>
              <c:strCache>
                <c:ptCount val="1"/>
                <c:pt idx="0">
                  <c:v>2015г.</c:v>
                </c:pt>
              </c:strCache>
            </c:strRef>
          </c:tx>
          <c:dLbls>
            <c:dLbl>
              <c:idx val="0"/>
              <c:layout>
                <c:manualLayout>
                  <c:x val="2.75624424284737E-2"/>
                  <c:y val="1.8181818181818209E-2"/>
                </c:manualLayout>
              </c:layout>
              <c:showVal val="1"/>
            </c:dLbl>
            <c:dLbl>
              <c:idx val="1"/>
              <c:layout>
                <c:manualLayout>
                  <c:x val="2.4117137124914475E-2"/>
                  <c:y val="8.0808080808080808E-3"/>
                </c:manualLayout>
              </c:layout>
              <c:showVal val="1"/>
            </c:dLbl>
            <c:dLbl>
              <c:idx val="2"/>
              <c:layout>
                <c:manualLayout>
                  <c:x val="3.789835833915124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781221214236855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3.4453053035592041E-2"/>
                  <c:y val="2.2222222222222251E-2"/>
                </c:manualLayout>
              </c:layout>
              <c:showVal val="1"/>
            </c:dLbl>
            <c:dLbl>
              <c:idx val="5"/>
              <c:layout>
                <c:manualLayout>
                  <c:x val="3.7898358339151242E-2"/>
                  <c:y val="6.0606060606060623E-3"/>
                </c:manualLayout>
              </c:layout>
              <c:showVal val="1"/>
            </c:dLbl>
            <c:dLbl>
              <c:idx val="6"/>
              <c:layout>
                <c:manualLayout>
                  <c:x val="3.5139092240117145E-2"/>
                  <c:y val="2.8282828282828285E-2"/>
                </c:manualLayout>
              </c:layout>
              <c:showVal val="1"/>
            </c:dLbl>
            <c:dLbl>
              <c:idx val="7"/>
              <c:layout>
                <c:manualLayout>
                  <c:x val="4.0995607613469986E-2"/>
                  <c:y val="3.8383838383838381E-2"/>
                </c:manualLayout>
              </c:layout>
              <c:showVal val="1"/>
            </c:dLbl>
            <c:showVal val="1"/>
          </c:dLbls>
          <c:cat>
            <c:strRef>
              <c:f>Лист7!$A$6:$A$13</c:f>
              <c:strCache>
                <c:ptCount val="8"/>
                <c:pt idx="0">
                  <c:v>Условно утвержденные расходы</c:v>
                </c:pt>
                <c:pt idx="1">
                  <c:v>Социально-культурная сфера </c:v>
                </c:pt>
                <c:pt idx="2">
                  <c:v>Жилищно-коммунальное хозяйство </c:v>
                </c:pt>
                <c:pt idx="3">
                  <c:v>Национальная экономика, охрана окружающей среды</c:v>
                </c:pt>
                <c:pt idx="4">
                  <c:v>Национальная оборона, национальная безопасность и правоохранительная деятельность</c:v>
                </c:pt>
                <c:pt idx="5">
                  <c:v>Ощегосударственные вопросы</c:v>
                </c:pt>
                <c:pt idx="6">
                  <c:v>Межбюджетные трансферты бюджетам сельских поселений </c:v>
                </c:pt>
                <c:pt idx="7">
                  <c:v>Итого</c:v>
                </c:pt>
              </c:strCache>
            </c:strRef>
          </c:cat>
          <c:val>
            <c:numRef>
              <c:f>Лист7!$D$6:$D$13</c:f>
              <c:numCache>
                <c:formatCode>General</c:formatCode>
                <c:ptCount val="8"/>
                <c:pt idx="0">
                  <c:v>14666.800000000001</c:v>
                </c:pt>
                <c:pt idx="1">
                  <c:v>206175.2</c:v>
                </c:pt>
                <c:pt idx="2">
                  <c:v>17279.5</c:v>
                </c:pt>
                <c:pt idx="3">
                  <c:v>6239.6</c:v>
                </c:pt>
                <c:pt idx="4">
                  <c:v>2045.7</c:v>
                </c:pt>
                <c:pt idx="5">
                  <c:v>38993.300000000003</c:v>
                </c:pt>
                <c:pt idx="6">
                  <c:v>19806.7</c:v>
                </c:pt>
                <c:pt idx="7">
                  <c:v>305206.80000000005</c:v>
                </c:pt>
              </c:numCache>
            </c:numRef>
          </c:val>
        </c:ser>
        <c:dLbls>
          <c:showVal val="1"/>
        </c:dLbls>
        <c:shape val="box"/>
        <c:axId val="70822144"/>
        <c:axId val="71303168"/>
        <c:axId val="0"/>
      </c:bar3DChart>
      <c:catAx>
        <c:axId val="70822144"/>
        <c:scaling>
          <c:orientation val="minMax"/>
        </c:scaling>
        <c:axPos val="b"/>
        <c:tickLblPos val="nextTo"/>
        <c:crossAx val="71303168"/>
        <c:crosses val="autoZero"/>
        <c:auto val="1"/>
        <c:lblAlgn val="ctr"/>
        <c:lblOffset val="100"/>
      </c:catAx>
      <c:valAx>
        <c:axId val="71303168"/>
        <c:scaling>
          <c:orientation val="minMax"/>
        </c:scaling>
        <c:axPos val="l"/>
        <c:majorGridlines/>
        <c:numFmt formatCode="General" sourceLinked="1"/>
        <c:tickLblPos val="nextTo"/>
        <c:crossAx val="708221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Лист3!$B$3</c:f>
              <c:strCache>
                <c:ptCount val="1"/>
              </c:strCache>
            </c:strRef>
          </c:tx>
          <c:dLbls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Лист3!$B$4:$B$14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</c:strCache>
            </c:strRef>
          </c:tx>
          <c:dLbls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Лист3!$C$4:$C$14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Лист3!$D$3</c:f>
              <c:strCache>
                <c:ptCount val="1"/>
              </c:strCache>
            </c:strRef>
          </c:tx>
          <c:dLbls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Лист3!$D$4:$D$14</c:f>
              <c:numCache>
                <c:formatCode>General</c:formatCode>
                <c:ptCount val="11"/>
              </c:numCache>
            </c:numRef>
          </c:val>
        </c:ser>
        <c:ser>
          <c:idx val="3"/>
          <c:order val="3"/>
          <c:tx>
            <c:strRef>
              <c:f>Лист3!$E$3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2"/>
              <c:layout>
                <c:manualLayout>
                  <c:x val="3.4108527131782924E-2"/>
                  <c:y val="-3.759942154736081E-2"/>
                </c:manualLayout>
              </c:layout>
              <c:showVal val="1"/>
            </c:dLbl>
            <c:dLbl>
              <c:idx val="3"/>
              <c:layout>
                <c:manualLayout>
                  <c:x val="3.4108527131782924E-2"/>
                  <c:y val="8.6767895878525139E-3"/>
                </c:manualLayout>
              </c:layout>
              <c:showVal val="1"/>
            </c:dLbl>
            <c:dLbl>
              <c:idx val="4"/>
              <c:layout>
                <c:manualLayout>
                  <c:x val="4.1860465116279069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3.7209302325581471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3.5658914728682191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3.4108527131782924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2.9457364341085271E-2"/>
                  <c:y val="-2.8922631959508271E-3"/>
                </c:manualLayout>
              </c:layout>
              <c:showVal val="1"/>
            </c:dLbl>
            <c:dLbl>
              <c:idx val="9"/>
              <c:layout>
                <c:manualLayout>
                  <c:x val="3.5658914728682191E-2"/>
                  <c:y val="-5.7845263919016803E-3"/>
                </c:manualLayout>
              </c:layout>
              <c:showVal val="1"/>
            </c:dLbl>
            <c:dLbl>
              <c:idx val="10"/>
              <c:layout>
                <c:manualLayout>
                  <c:x val="5.1162790697674314E-2"/>
                  <c:y val="-5.4871968755101823E-3"/>
                </c:manualLayout>
              </c:layout>
              <c:showVal val="1"/>
            </c:dLbl>
            <c:dLbl>
              <c:idx val="11"/>
              <c:layout>
                <c:manualLayout>
                  <c:x val="4.651162790697689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Лист3!$E$4:$E$14</c:f>
              <c:numCache>
                <c:formatCode>General</c:formatCode>
                <c:ptCount val="11"/>
                <c:pt idx="2">
                  <c:v>141.26999999999998</c:v>
                </c:pt>
                <c:pt idx="3">
                  <c:v>38.190000000000012</c:v>
                </c:pt>
                <c:pt idx="4">
                  <c:v>16.02</c:v>
                </c:pt>
                <c:pt idx="5">
                  <c:v>154.94</c:v>
                </c:pt>
                <c:pt idx="6">
                  <c:v>68.430000000000007</c:v>
                </c:pt>
                <c:pt idx="7">
                  <c:v>35.340000000000003</c:v>
                </c:pt>
                <c:pt idx="8">
                  <c:v>6.2700000000000014</c:v>
                </c:pt>
                <c:pt idx="9">
                  <c:v>0.49000000000000032</c:v>
                </c:pt>
                <c:pt idx="10">
                  <c:v>460.95000000000005</c:v>
                </c:pt>
              </c:numCache>
            </c:numRef>
          </c:val>
        </c:ser>
        <c:ser>
          <c:idx val="4"/>
          <c:order val="4"/>
          <c:tx>
            <c:strRef>
              <c:f>Лист3!$F$3</c:f>
              <c:strCache>
                <c:ptCount val="1"/>
                <c:pt idx="0">
                  <c:v>2011</c:v>
                </c:pt>
              </c:strCache>
            </c:strRef>
          </c:tx>
          <c:dLbls>
            <c:dLbl>
              <c:idx val="2"/>
              <c:layout>
                <c:manualLayout>
                  <c:x val="3.255813953488374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4.0310077519379893E-2"/>
                  <c:y val="2.8922631959508271E-3"/>
                </c:manualLayout>
              </c:layout>
              <c:showVal val="1"/>
            </c:dLbl>
            <c:dLbl>
              <c:idx val="4"/>
              <c:layout>
                <c:manualLayout>
                  <c:x val="4.0310077519379893E-2"/>
                  <c:y val="-5.7845263919016803E-3"/>
                </c:manualLayout>
              </c:layout>
              <c:showVal val="1"/>
            </c:dLbl>
            <c:dLbl>
              <c:idx val="5"/>
              <c:layout>
                <c:manualLayout>
                  <c:x val="3.4108527131782924E-2"/>
                  <c:y val="-2.8922631959508271E-3"/>
                </c:manualLayout>
              </c:layout>
              <c:showVal val="1"/>
            </c:dLbl>
            <c:dLbl>
              <c:idx val="6"/>
              <c:layout>
                <c:manualLayout>
                  <c:x val="3.2558139534883741E-2"/>
                  <c:y val="5.7845263919016803E-3"/>
                </c:manualLayout>
              </c:layout>
              <c:showVal val="1"/>
            </c:dLbl>
            <c:dLbl>
              <c:idx val="7"/>
              <c:layout>
                <c:manualLayout>
                  <c:x val="3.7209302325581471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2.7906976744186046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4.0310077519379893E-2"/>
                  <c:y val="-8.6767895878525139E-3"/>
                </c:manualLayout>
              </c:layout>
              <c:showVal val="1"/>
            </c:dLbl>
            <c:dLbl>
              <c:idx val="10"/>
              <c:layout>
                <c:manualLayout>
                  <c:x val="4.4961240310077408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4.1860465116279069E-2"/>
                  <c:y val="0"/>
                </c:manualLayout>
              </c:layout>
              <c:showVal val="1"/>
            </c:dLbl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Лист3!$F$4:$F$14</c:f>
              <c:numCache>
                <c:formatCode>General</c:formatCode>
                <c:ptCount val="11"/>
                <c:pt idx="2">
                  <c:v>67.89</c:v>
                </c:pt>
                <c:pt idx="3">
                  <c:v>39.04</c:v>
                </c:pt>
                <c:pt idx="4">
                  <c:v>20.239999999999988</c:v>
                </c:pt>
                <c:pt idx="5">
                  <c:v>170.15</c:v>
                </c:pt>
                <c:pt idx="6">
                  <c:v>42.52</c:v>
                </c:pt>
                <c:pt idx="7">
                  <c:v>34.44</c:v>
                </c:pt>
                <c:pt idx="8">
                  <c:v>1.6400000000000001</c:v>
                </c:pt>
                <c:pt idx="9">
                  <c:v>14.21</c:v>
                </c:pt>
                <c:pt idx="10">
                  <c:v>390.12999999999994</c:v>
                </c:pt>
              </c:numCache>
            </c:numRef>
          </c:val>
        </c:ser>
        <c:ser>
          <c:idx val="5"/>
          <c:order val="5"/>
          <c:tx>
            <c:strRef>
              <c:f>Лист3!$G$3</c:f>
              <c:strCache>
                <c:ptCount val="1"/>
                <c:pt idx="0">
                  <c:v>2012 (оценка)</c:v>
                </c:pt>
              </c:strCache>
            </c:strRef>
          </c:tx>
          <c:dLbls>
            <c:dLbl>
              <c:idx val="2"/>
              <c:layout>
                <c:manualLayout>
                  <c:x val="3.7209302325581471E-2"/>
                  <c:y val="2.8922631959508271E-3"/>
                </c:manualLayout>
              </c:layout>
              <c:showVal val="1"/>
            </c:dLbl>
            <c:dLbl>
              <c:idx val="3"/>
              <c:layout>
                <c:manualLayout>
                  <c:x val="2.9563295142579587E-2"/>
                  <c:y val="3.9178933217256386E-2"/>
                </c:manualLayout>
              </c:layout>
              <c:showVal val="1"/>
            </c:dLbl>
            <c:dLbl>
              <c:idx val="4"/>
              <c:layout>
                <c:manualLayout>
                  <c:x val="4.0310077519379893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4.1860465116279069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3.2558139534883741E-2"/>
                  <c:y val="2.8922631959508271E-3"/>
                </c:manualLayout>
              </c:layout>
              <c:showVal val="1"/>
            </c:dLbl>
            <c:dLbl>
              <c:idx val="7"/>
              <c:layout>
                <c:manualLayout>
                  <c:x val="3.875968992248062E-2"/>
                  <c:y val="2.8922631959508271E-3"/>
                </c:manualLayout>
              </c:layout>
              <c:showVal val="1"/>
            </c:dLbl>
            <c:dLbl>
              <c:idx val="8"/>
              <c:layout>
                <c:manualLayout>
                  <c:x val="3.1007751937984489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3.875968992248062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4.9612403100775193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4.3410852713178287E-2"/>
                  <c:y val="8.6767895878525139E-3"/>
                </c:manualLayout>
              </c:layout>
              <c:showVal val="1"/>
            </c:dLbl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Лист3!$G$4:$G$14</c:f>
              <c:numCache>
                <c:formatCode>General</c:formatCode>
                <c:ptCount val="11"/>
                <c:pt idx="2">
                  <c:v>23.759999999999987</c:v>
                </c:pt>
                <c:pt idx="3">
                  <c:v>1.5499999999999974</c:v>
                </c:pt>
                <c:pt idx="4">
                  <c:v>21.150000000000027</c:v>
                </c:pt>
                <c:pt idx="5">
                  <c:v>194.51</c:v>
                </c:pt>
                <c:pt idx="6">
                  <c:v>41.25</c:v>
                </c:pt>
                <c:pt idx="7">
                  <c:v>37.04</c:v>
                </c:pt>
                <c:pt idx="8">
                  <c:v>30.279999999999987</c:v>
                </c:pt>
                <c:pt idx="9">
                  <c:v>1.9700000000000017</c:v>
                </c:pt>
                <c:pt idx="10">
                  <c:v>351.5100000000001</c:v>
                </c:pt>
              </c:numCache>
            </c:numRef>
          </c:val>
        </c:ser>
        <c:ser>
          <c:idx val="6"/>
          <c:order val="6"/>
          <c:tx>
            <c:strRef>
              <c:f>Лист3!$H$3</c:f>
              <c:strCache>
                <c:ptCount val="1"/>
                <c:pt idx="0">
                  <c:v>2013 (план)</c:v>
                </c:pt>
              </c:strCache>
            </c:strRef>
          </c:tx>
          <c:dLbls>
            <c:dLbl>
              <c:idx val="2"/>
              <c:layout>
                <c:manualLayout>
                  <c:x val="3.87596899224806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9457364341085271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3.5658914728682191E-2"/>
                  <c:y val="5.7845263919016491E-3"/>
                </c:manualLayout>
              </c:layout>
              <c:showVal val="1"/>
            </c:dLbl>
            <c:dLbl>
              <c:idx val="5"/>
              <c:layout>
                <c:manualLayout>
                  <c:x val="4.0310077519379893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3.2558139534883741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3.7209302325581471E-2"/>
                  <c:y val="-2.6512106359434475E-17"/>
                </c:manualLayout>
              </c:layout>
              <c:showVal val="1"/>
            </c:dLbl>
            <c:dLbl>
              <c:idx val="8"/>
              <c:layout>
                <c:manualLayout>
                  <c:x val="2.7906976744186046E-2"/>
                  <c:y val="1.1569052783803329E-2"/>
                </c:manualLayout>
              </c:layout>
              <c:showVal val="1"/>
            </c:dLbl>
            <c:dLbl>
              <c:idx val="9"/>
              <c:layout>
                <c:manualLayout>
                  <c:x val="3.1007751937984489E-2"/>
                  <c:y val="-2.8922631959508271E-3"/>
                </c:manualLayout>
              </c:layout>
              <c:showVal val="1"/>
            </c:dLbl>
            <c:dLbl>
              <c:idx val="10"/>
              <c:layout>
                <c:manualLayout>
                  <c:x val="4.6511627906976806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4.8062015503875968E-2"/>
                  <c:y val="0"/>
                </c:manualLayout>
              </c:layout>
              <c:showVal val="1"/>
            </c:dLbl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Лист3!$H$4:$H$14</c:f>
              <c:numCache>
                <c:formatCode>General</c:formatCode>
                <c:ptCount val="11"/>
                <c:pt idx="2">
                  <c:v>30.09</c:v>
                </c:pt>
                <c:pt idx="3">
                  <c:v>2.21</c:v>
                </c:pt>
                <c:pt idx="4">
                  <c:v>21.110000000000028</c:v>
                </c:pt>
                <c:pt idx="5">
                  <c:v>150.44999999999999</c:v>
                </c:pt>
                <c:pt idx="6">
                  <c:v>21.43</c:v>
                </c:pt>
                <c:pt idx="7">
                  <c:v>43.91</c:v>
                </c:pt>
                <c:pt idx="8">
                  <c:v>6.94</c:v>
                </c:pt>
                <c:pt idx="9">
                  <c:v>2.4000000000000004</c:v>
                </c:pt>
                <c:pt idx="10">
                  <c:v>278.53999999999951</c:v>
                </c:pt>
              </c:numCache>
            </c:numRef>
          </c:val>
        </c:ser>
        <c:ser>
          <c:idx val="7"/>
          <c:order val="7"/>
          <c:tx>
            <c:strRef>
              <c:f>Лист3!$I$3</c:f>
              <c:strCache>
                <c:ptCount val="1"/>
                <c:pt idx="0">
                  <c:v>2014 (план)</c:v>
                </c:pt>
              </c:strCache>
            </c:strRef>
          </c:tx>
          <c:dLbls>
            <c:dLbl>
              <c:idx val="1"/>
              <c:layout>
                <c:manualLayout>
                  <c:x val="3.5658914728682142E-2"/>
                  <c:y val="-2.8922631959508271E-3"/>
                </c:manualLayout>
              </c:layout>
              <c:showVal val="1"/>
            </c:dLbl>
            <c:dLbl>
              <c:idx val="2"/>
              <c:layout>
                <c:manualLayout>
                  <c:x val="3.5658914728682191E-2"/>
                  <c:y val="-5.784526391901689E-3"/>
                </c:manualLayout>
              </c:layout>
              <c:showVal val="1"/>
            </c:dLbl>
            <c:dLbl>
              <c:idx val="3"/>
              <c:layout>
                <c:manualLayout>
                  <c:x val="3.9077422678395653E-2"/>
                  <c:y val="-1.84064884648527E-2"/>
                </c:manualLayout>
              </c:layout>
              <c:showVal val="1"/>
            </c:dLbl>
            <c:dLbl>
              <c:idx val="4"/>
              <c:layout>
                <c:manualLayout>
                  <c:x val="3.875968992248062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4.0310077519379893E-2"/>
                  <c:y val="5.7845263919016803E-3"/>
                </c:manualLayout>
              </c:layout>
              <c:showVal val="1"/>
            </c:dLbl>
            <c:dLbl>
              <c:idx val="6"/>
              <c:layout>
                <c:manualLayout>
                  <c:x val="3.7209302325581471E-2"/>
                  <c:y val="1.3256053179717262E-17"/>
                </c:manualLayout>
              </c:layout>
              <c:showVal val="1"/>
            </c:dLbl>
            <c:dLbl>
              <c:idx val="7"/>
              <c:layout>
                <c:manualLayout>
                  <c:x val="3.875968992248062E-2"/>
                  <c:y val="2.8922631959508271E-3"/>
                </c:manualLayout>
              </c:layout>
              <c:showVal val="1"/>
            </c:dLbl>
            <c:dLbl>
              <c:idx val="8"/>
              <c:layout>
                <c:manualLayout>
                  <c:x val="3.2558139534883741E-2"/>
                  <c:y val="1.1568825046543843E-2"/>
                </c:manualLayout>
              </c:layout>
              <c:showVal val="1"/>
            </c:dLbl>
            <c:dLbl>
              <c:idx val="9"/>
              <c:layout>
                <c:manualLayout>
                  <c:x val="3.1007751937984489E-2"/>
                  <c:y val="-2.8922631959508271E-3"/>
                </c:manualLayout>
              </c:layout>
              <c:showVal val="1"/>
            </c:dLbl>
            <c:dLbl>
              <c:idx val="10"/>
              <c:layout>
                <c:manualLayout>
                  <c:x val="5.1162790697674314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4.1860465116279069E-2"/>
                  <c:y val="2.8922631959508271E-3"/>
                </c:manualLayout>
              </c:layout>
              <c:showVal val="1"/>
            </c:dLbl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Лист3!$I$4:$I$14</c:f>
              <c:numCache>
                <c:formatCode>General</c:formatCode>
                <c:ptCount val="11"/>
                <c:pt idx="1">
                  <c:v>7.22</c:v>
                </c:pt>
                <c:pt idx="2">
                  <c:v>27.919999999999987</c:v>
                </c:pt>
                <c:pt idx="3">
                  <c:v>1.9400000000000017</c:v>
                </c:pt>
                <c:pt idx="4">
                  <c:v>20.02</c:v>
                </c:pt>
                <c:pt idx="5">
                  <c:v>153.94</c:v>
                </c:pt>
                <c:pt idx="6">
                  <c:v>19.95</c:v>
                </c:pt>
                <c:pt idx="7">
                  <c:v>43.91</c:v>
                </c:pt>
                <c:pt idx="8">
                  <c:v>6.24</c:v>
                </c:pt>
                <c:pt idx="9">
                  <c:v>1.7</c:v>
                </c:pt>
                <c:pt idx="10">
                  <c:v>282.83999999999969</c:v>
                </c:pt>
              </c:numCache>
            </c:numRef>
          </c:val>
        </c:ser>
        <c:ser>
          <c:idx val="8"/>
          <c:order val="8"/>
          <c:tx>
            <c:strRef>
              <c:f>Лист3!$J$3</c:f>
              <c:strCache>
                <c:ptCount val="1"/>
                <c:pt idx="0">
                  <c:v>2015 (план)</c:v>
                </c:pt>
              </c:strCache>
            </c:strRef>
          </c:tx>
          <c:dLbls>
            <c:dLbl>
              <c:idx val="1"/>
              <c:layout>
                <c:manualLayout>
                  <c:x val="3.5658914728682191E-2"/>
                  <c:y val="-5.7845263919016787E-2"/>
                </c:manualLayout>
              </c:layout>
              <c:showVal val="1"/>
            </c:dLbl>
            <c:dLbl>
              <c:idx val="2"/>
              <c:layout>
                <c:manualLayout>
                  <c:x val="3.7209302325581471E-2"/>
                  <c:y val="-8.6767895878525209E-3"/>
                </c:manualLayout>
              </c:layout>
              <c:showVal val="1"/>
            </c:dLbl>
            <c:dLbl>
              <c:idx val="3"/>
              <c:layout>
                <c:manualLayout>
                  <c:x val="3.1007751937984489E-2"/>
                  <c:y val="-3.1814895155459218E-2"/>
                </c:manualLayout>
              </c:layout>
              <c:showVal val="1"/>
            </c:dLbl>
            <c:dLbl>
              <c:idx val="4"/>
              <c:layout>
                <c:manualLayout>
                  <c:x val="3.875968992248062E-2"/>
                  <c:y val="8.6767895878525139E-3"/>
                </c:manualLayout>
              </c:layout>
              <c:showVal val="1"/>
            </c:dLbl>
            <c:dLbl>
              <c:idx val="5"/>
              <c:layout>
                <c:manualLayout>
                  <c:x val="3.7209302325581527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3.4108527131782924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3.7209302325581471E-2"/>
                  <c:y val="5.7845263919016803E-3"/>
                </c:manualLayout>
              </c:layout>
              <c:showVal val="1"/>
            </c:dLbl>
            <c:dLbl>
              <c:idx val="8"/>
              <c:layout>
                <c:manualLayout>
                  <c:x val="3.2558139534883741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3.1007751937984489E-2"/>
                  <c:y val="-5.7845263919016829E-3"/>
                </c:manualLayout>
              </c:layout>
              <c:showVal val="1"/>
            </c:dLbl>
            <c:dLbl>
              <c:idx val="10"/>
              <c:layout>
                <c:manualLayout>
                  <c:x val="5.1162790697674314E-2"/>
                  <c:y val="1.2759170653907526E-2"/>
                </c:manualLayout>
              </c:layout>
              <c:showVal val="1"/>
            </c:dLbl>
            <c:dLbl>
              <c:idx val="11"/>
              <c:layout>
                <c:manualLayout>
                  <c:x val="4.4961240310077519E-2"/>
                  <c:y val="0"/>
                </c:manualLayout>
              </c:layout>
              <c:showVal val="1"/>
            </c:dLbl>
            <c:showVal val="1"/>
          </c:dLbls>
          <c:cat>
            <c:strRef>
              <c:f>Лист3!$A$4:$A$14</c:f>
              <c:strCache>
                <c:ptCount val="11"/>
                <c:pt idx="1">
                  <c:v>Условно утвержденные расходы</c:v>
                </c:pt>
                <c:pt idx="2">
                  <c:v>Социальная политика</c:v>
                </c:pt>
                <c:pt idx="3">
                  <c:v>Здравоохранение, физическая культура и спорт</c:v>
                </c:pt>
                <c:pt idx="4">
                  <c:v>Культура, кинематография и средства массовой информации</c:v>
                </c:pt>
                <c:pt idx="5">
                  <c:v>Образование</c:v>
                </c:pt>
                <c:pt idx="6">
                  <c:v>Жилищно-коммунальное хозяйство </c:v>
                </c:pt>
                <c:pt idx="7">
                  <c:v>Общегосударственные вопросы</c:v>
                </c:pt>
                <c:pt idx="8">
                  <c:v>Национальная экономика и охрана окружающей среды</c:v>
                </c:pt>
                <c:pt idx="9">
                  <c:v>Национальная оборона, национальная и безопасность и правоохранительная деятельность</c:v>
                </c:pt>
                <c:pt idx="10">
                  <c:v>Итого расходов</c:v>
                </c:pt>
              </c:strCache>
            </c:strRef>
          </c:cat>
          <c:val>
            <c:numRef>
              <c:f>Лист3!$J$4:$J$14</c:f>
              <c:numCache>
                <c:formatCode>General</c:formatCode>
                <c:ptCount val="11"/>
                <c:pt idx="1">
                  <c:v>14.67</c:v>
                </c:pt>
                <c:pt idx="2">
                  <c:v>27.91</c:v>
                </c:pt>
                <c:pt idx="3">
                  <c:v>1.8</c:v>
                </c:pt>
                <c:pt idx="4">
                  <c:v>20.56</c:v>
                </c:pt>
                <c:pt idx="5">
                  <c:v>155.9</c:v>
                </c:pt>
                <c:pt idx="6">
                  <c:v>19.779999999999987</c:v>
                </c:pt>
                <c:pt idx="7">
                  <c:v>38.99</c:v>
                </c:pt>
                <c:pt idx="8">
                  <c:v>6.24</c:v>
                </c:pt>
                <c:pt idx="9">
                  <c:v>1.71</c:v>
                </c:pt>
                <c:pt idx="10">
                  <c:v>287.56</c:v>
                </c:pt>
              </c:numCache>
            </c:numRef>
          </c:val>
        </c:ser>
        <c:dLbls>
          <c:showVal val="1"/>
        </c:dLbls>
        <c:shape val="cylinder"/>
        <c:axId val="187225984"/>
        <c:axId val="187227520"/>
        <c:axId val="0"/>
      </c:bar3DChart>
      <c:catAx>
        <c:axId val="187225984"/>
        <c:scaling>
          <c:orientation val="minMax"/>
        </c:scaling>
        <c:axPos val="b"/>
        <c:tickLblPos val="nextTo"/>
        <c:crossAx val="187227520"/>
        <c:crosses val="autoZero"/>
        <c:auto val="1"/>
        <c:lblAlgn val="ctr"/>
        <c:lblOffset val="100"/>
      </c:catAx>
      <c:valAx>
        <c:axId val="187227520"/>
        <c:scaling>
          <c:orientation val="minMax"/>
        </c:scaling>
        <c:axPos val="l"/>
        <c:majorGridlines/>
        <c:numFmt formatCode="0%" sourceLinked="1"/>
        <c:tickLblPos val="nextTo"/>
        <c:crossAx val="187225984"/>
        <c:crosses val="autoZero"/>
        <c:crossBetween val="between"/>
      </c:valAx>
    </c:plotArea>
    <c:legend>
      <c:legendPos val="r"/>
      <c:legendEntry>
        <c:idx val="8"/>
        <c:delete val="1"/>
      </c:legendEntry>
      <c:legendEntry>
        <c:idx val="7"/>
        <c:delete val="1"/>
      </c:legendEntry>
      <c:legendEntry>
        <c:idx val="6"/>
        <c:delete val="1"/>
      </c:legendEntry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3888888888888911E-2"/>
          <c:y val="2.741191441978847E-2"/>
          <c:w val="0.58464020122484694"/>
          <c:h val="0.92028985507246353"/>
        </c:manualLayout>
      </c:layout>
      <c:pie3DChart>
        <c:varyColors val="1"/>
        <c:ser>
          <c:idx val="0"/>
          <c:order val="0"/>
          <c:tx>
            <c:strRef>
              <c:f>Лист8!$B$4</c:f>
              <c:strCache>
                <c:ptCount val="1"/>
                <c:pt idx="0">
                  <c:v>Сумма (тыс.руб)</c:v>
                </c:pt>
              </c:strCache>
            </c:strRef>
          </c:tx>
          <c:explosion val="25"/>
          <c:dLbls>
            <c:dLblPos val="ctr"/>
            <c:showVal val="1"/>
          </c:dLbls>
          <c:cat>
            <c:strRef>
              <c:f>Лист8!$A$5:$A$9</c:f>
              <c:strCache>
                <c:ptCount val="5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Социальная политика</c:v>
                </c:pt>
                <c:pt idx="3">
                  <c:v>Физическая культура и спрорт</c:v>
                </c:pt>
                <c:pt idx="4">
                  <c:v>Итого</c:v>
                </c:pt>
              </c:strCache>
            </c:strRef>
          </c:cat>
          <c:val>
            <c:numRef>
              <c:f>Лист8!$B$5:$B$9</c:f>
              <c:numCache>
                <c:formatCode>General</c:formatCode>
                <c:ptCount val="5"/>
                <c:pt idx="0">
                  <c:v>150450.6</c:v>
                </c:pt>
                <c:pt idx="1">
                  <c:v>20228.900000000001</c:v>
                </c:pt>
                <c:pt idx="2">
                  <c:v>30093.5</c:v>
                </c:pt>
                <c:pt idx="3">
                  <c:v>2212</c:v>
                </c:pt>
                <c:pt idx="4">
                  <c:v>202985</c:v>
                </c:pt>
              </c:numCache>
            </c:numRef>
          </c:val>
        </c:ser>
        <c:ser>
          <c:idx val="1"/>
          <c:order val="1"/>
          <c:tx>
            <c:strRef>
              <c:f>Лист8!$C$4</c:f>
              <c:strCache>
                <c:ptCount val="1"/>
              </c:strCache>
            </c:strRef>
          </c:tx>
          <c:explosion val="25"/>
          <c:dLbls>
            <c:dLblPos val="ctr"/>
            <c:showVal val="1"/>
          </c:dLbls>
          <c:cat>
            <c:strRef>
              <c:f>Лист8!$A$5:$A$9</c:f>
              <c:strCache>
                <c:ptCount val="5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Социальная политика</c:v>
                </c:pt>
                <c:pt idx="3">
                  <c:v>Физическая культура и спрорт</c:v>
                </c:pt>
                <c:pt idx="4">
                  <c:v>Итого</c:v>
                </c:pt>
              </c:strCache>
            </c:strRef>
          </c:cat>
          <c:val>
            <c:numRef>
              <c:f>Лист8!$C$5:$C$9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2908464566929256"/>
          <c:y val="0.15085848643919569"/>
          <c:w val="0.37091535433070882"/>
          <c:h val="0.6982830271216095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Лист8!$B$13</c:f>
              <c:strCache>
                <c:ptCount val="1"/>
                <c:pt idx="0">
                  <c:v>Структура (в %)</c:v>
                </c:pt>
              </c:strCache>
            </c:strRef>
          </c:tx>
          <c:explosion val="25"/>
          <c:dLbls>
            <c:dLblPos val="ctr"/>
            <c:showVal val="1"/>
            <c:showLeaderLines val="1"/>
          </c:dLbls>
          <c:cat>
            <c:strRef>
              <c:f>Лист8!$A$14:$A$18</c:f>
              <c:strCache>
                <c:ptCount val="5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Социальная политика</c:v>
                </c:pt>
                <c:pt idx="3">
                  <c:v>Физическая культура и спрорт</c:v>
                </c:pt>
                <c:pt idx="4">
                  <c:v>Итого</c:v>
                </c:pt>
              </c:strCache>
            </c:strRef>
          </c:cat>
          <c:val>
            <c:numRef>
              <c:f>Лист8!$B$14:$B$18</c:f>
              <c:numCache>
                <c:formatCode>0.00</c:formatCode>
                <c:ptCount val="5"/>
                <c:pt idx="0">
                  <c:v>74.11999999999999</c:v>
                </c:pt>
                <c:pt idx="1">
                  <c:v>9.9700000000000006</c:v>
                </c:pt>
                <c:pt idx="2">
                  <c:v>14.83</c:v>
                </c:pt>
                <c:pt idx="3">
                  <c:v>1.0900000000000001</c:v>
                </c:pt>
              </c:numCache>
            </c:numRef>
          </c:val>
        </c:ser>
        <c:firstSliceAng val="0"/>
      </c:pieChart>
    </c:plotArea>
    <c:legend>
      <c:legendPos val="r"/>
      <c:legendEntry>
        <c:idx val="4"/>
        <c:delete val="1"/>
      </c:legendEntry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Лист21!$A$15</c:f>
              <c:strCache>
                <c:ptCount val="1"/>
              </c:strCache>
            </c:strRef>
          </c:tx>
          <c:dLbls>
            <c:dLblPos val="ctr"/>
            <c:showVal val="1"/>
          </c:dLbls>
          <c:cat>
            <c:strRef>
              <c:f>Лист21!$B$14:$J$14</c:f>
              <c:strCache>
                <c:ptCount val="9"/>
                <c:pt idx="0">
                  <c:v>Дмитриевское</c:v>
                </c:pt>
                <c:pt idx="1">
                  <c:v>Турочакское</c:v>
                </c:pt>
                <c:pt idx="2">
                  <c:v>Курмач-Байголское</c:v>
                </c:pt>
                <c:pt idx="3">
                  <c:v>Озеро-Куреевское</c:v>
                </c:pt>
                <c:pt idx="4">
                  <c:v>Артыбашское</c:v>
                </c:pt>
                <c:pt idx="5">
                  <c:v>Кебезенское</c:v>
                </c:pt>
                <c:pt idx="6">
                  <c:v>Майское</c:v>
                </c:pt>
                <c:pt idx="7">
                  <c:v>Бийкинское</c:v>
                </c:pt>
                <c:pt idx="8">
                  <c:v>Тондошенское</c:v>
                </c:pt>
              </c:strCache>
            </c:strRef>
          </c:cat>
          <c:val>
            <c:numRef>
              <c:f>Лист21!$B$15:$J$15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Лист21!$A$16</c:f>
              <c:strCache>
                <c:ptCount val="1"/>
                <c:pt idx="0">
                  <c:v>Социально-культурные сферы</c:v>
                </c:pt>
              </c:strCache>
            </c:strRef>
          </c:tx>
          <c:dLbls>
            <c:dLblPos val="ctr"/>
            <c:showVal val="1"/>
          </c:dLbls>
          <c:cat>
            <c:strRef>
              <c:f>Лист21!$B$14:$J$14</c:f>
              <c:strCache>
                <c:ptCount val="9"/>
                <c:pt idx="0">
                  <c:v>Дмитриевское</c:v>
                </c:pt>
                <c:pt idx="1">
                  <c:v>Турочакское</c:v>
                </c:pt>
                <c:pt idx="2">
                  <c:v>Курмач-Байголское</c:v>
                </c:pt>
                <c:pt idx="3">
                  <c:v>Озеро-Куреевское</c:v>
                </c:pt>
                <c:pt idx="4">
                  <c:v>Артыбашское</c:v>
                </c:pt>
                <c:pt idx="5">
                  <c:v>Кебезенское</c:v>
                </c:pt>
                <c:pt idx="6">
                  <c:v>Майское</c:v>
                </c:pt>
                <c:pt idx="7">
                  <c:v>Бийкинское</c:v>
                </c:pt>
                <c:pt idx="8">
                  <c:v>Тондошенское</c:v>
                </c:pt>
              </c:strCache>
            </c:strRef>
          </c:cat>
          <c:val>
            <c:numRef>
              <c:f>Лист21!$B$16:$J$16</c:f>
              <c:numCache>
                <c:formatCode>0.00</c:formatCode>
                <c:ptCount val="9"/>
                <c:pt idx="0" formatCode="General">
                  <c:v>37.630000000000003</c:v>
                </c:pt>
                <c:pt idx="1">
                  <c:v>4.7300000000000004</c:v>
                </c:pt>
                <c:pt idx="2" formatCode="General">
                  <c:v>18.87</c:v>
                </c:pt>
                <c:pt idx="3">
                  <c:v>34.15</c:v>
                </c:pt>
                <c:pt idx="4" formatCode="General">
                  <c:v>33.43</c:v>
                </c:pt>
                <c:pt idx="5">
                  <c:v>33.370000000000005</c:v>
                </c:pt>
                <c:pt idx="6" formatCode="General">
                  <c:v>27.110000000000021</c:v>
                </c:pt>
                <c:pt idx="7">
                  <c:v>24.72</c:v>
                </c:pt>
                <c:pt idx="8" formatCode="General">
                  <c:v>34.85</c:v>
                </c:pt>
              </c:numCache>
            </c:numRef>
          </c:val>
        </c:ser>
        <c:ser>
          <c:idx val="2"/>
          <c:order val="2"/>
          <c:tx>
            <c:strRef>
              <c:f>Лист21!$A$17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dLblPos val="ctr"/>
            <c:showVal val="1"/>
          </c:dLbls>
          <c:cat>
            <c:strRef>
              <c:f>Лист21!$B$14:$J$14</c:f>
              <c:strCache>
                <c:ptCount val="9"/>
                <c:pt idx="0">
                  <c:v>Дмитриевское</c:v>
                </c:pt>
                <c:pt idx="1">
                  <c:v>Турочакское</c:v>
                </c:pt>
                <c:pt idx="2">
                  <c:v>Курмач-Байголское</c:v>
                </c:pt>
                <c:pt idx="3">
                  <c:v>Озеро-Куреевское</c:v>
                </c:pt>
                <c:pt idx="4">
                  <c:v>Артыбашское</c:v>
                </c:pt>
                <c:pt idx="5">
                  <c:v>Кебезенское</c:v>
                </c:pt>
                <c:pt idx="6">
                  <c:v>Майское</c:v>
                </c:pt>
                <c:pt idx="7">
                  <c:v>Бийкинское</c:v>
                </c:pt>
                <c:pt idx="8">
                  <c:v>Тондошенское</c:v>
                </c:pt>
              </c:strCache>
            </c:strRef>
          </c:cat>
          <c:val>
            <c:numRef>
              <c:f>Лист21!$B$17:$J$17</c:f>
              <c:numCache>
                <c:formatCode>0.00</c:formatCode>
                <c:ptCount val="9"/>
                <c:pt idx="0" formatCode="General">
                  <c:v>1.86</c:v>
                </c:pt>
                <c:pt idx="1">
                  <c:v>58.57</c:v>
                </c:pt>
                <c:pt idx="3">
                  <c:v>6.48</c:v>
                </c:pt>
                <c:pt idx="4" formatCode="General">
                  <c:v>19.48999999999997</c:v>
                </c:pt>
                <c:pt idx="5">
                  <c:v>13.66</c:v>
                </c:pt>
                <c:pt idx="6" formatCode="General">
                  <c:v>1.04</c:v>
                </c:pt>
                <c:pt idx="7">
                  <c:v>38.54</c:v>
                </c:pt>
                <c:pt idx="8" formatCode="General">
                  <c:v>2.3699999999999997</c:v>
                </c:pt>
              </c:numCache>
            </c:numRef>
          </c:val>
        </c:ser>
        <c:ser>
          <c:idx val="3"/>
          <c:order val="3"/>
          <c:tx>
            <c:strRef>
              <c:f>Лист21!$A$18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dLblPos val="ctr"/>
            <c:showVal val="1"/>
          </c:dLbls>
          <c:cat>
            <c:strRef>
              <c:f>Лист21!$B$14:$J$14</c:f>
              <c:strCache>
                <c:ptCount val="9"/>
                <c:pt idx="0">
                  <c:v>Дмитриевское</c:v>
                </c:pt>
                <c:pt idx="1">
                  <c:v>Турочакское</c:v>
                </c:pt>
                <c:pt idx="2">
                  <c:v>Курмач-Байголское</c:v>
                </c:pt>
                <c:pt idx="3">
                  <c:v>Озеро-Куреевское</c:v>
                </c:pt>
                <c:pt idx="4">
                  <c:v>Артыбашское</c:v>
                </c:pt>
                <c:pt idx="5">
                  <c:v>Кебезенское</c:v>
                </c:pt>
                <c:pt idx="6">
                  <c:v>Майское</c:v>
                </c:pt>
                <c:pt idx="7">
                  <c:v>Бийкинское</c:v>
                </c:pt>
                <c:pt idx="8">
                  <c:v>Тондошенское</c:v>
                </c:pt>
              </c:strCache>
            </c:strRef>
          </c:cat>
          <c:val>
            <c:numRef>
              <c:f>Лист21!$B$18:$J$18</c:f>
              <c:numCache>
                <c:formatCode>0.00</c:formatCode>
                <c:ptCount val="9"/>
                <c:pt idx="0" formatCode="General">
                  <c:v>34.06</c:v>
                </c:pt>
                <c:pt idx="1">
                  <c:v>27.479999999999986</c:v>
                </c:pt>
                <c:pt idx="2" formatCode="General">
                  <c:v>78.56</c:v>
                </c:pt>
                <c:pt idx="3">
                  <c:v>56.760000000000012</c:v>
                </c:pt>
                <c:pt idx="4" formatCode="General">
                  <c:v>14.85000000000001</c:v>
                </c:pt>
                <c:pt idx="5">
                  <c:v>51.45</c:v>
                </c:pt>
                <c:pt idx="6" formatCode="General">
                  <c:v>69.61999999999999</c:v>
                </c:pt>
                <c:pt idx="7">
                  <c:v>35.1</c:v>
                </c:pt>
                <c:pt idx="8" formatCode="General">
                  <c:v>60.98</c:v>
                </c:pt>
              </c:numCache>
            </c:numRef>
          </c:val>
        </c:ser>
        <c:ser>
          <c:idx val="4"/>
          <c:order val="4"/>
          <c:tx>
            <c:strRef>
              <c:f>Лист21!$A$19</c:f>
              <c:strCache>
                <c:ptCount val="1"/>
                <c:pt idx="0">
                  <c:v>Расходы по другим отраслям</c:v>
                </c:pt>
              </c:strCache>
            </c:strRef>
          </c:tx>
          <c:dLbls>
            <c:dLblPos val="ctr"/>
            <c:showVal val="1"/>
          </c:dLbls>
          <c:cat>
            <c:strRef>
              <c:f>Лист21!$B$14:$J$14</c:f>
              <c:strCache>
                <c:ptCount val="9"/>
                <c:pt idx="0">
                  <c:v>Дмитриевское</c:v>
                </c:pt>
                <c:pt idx="1">
                  <c:v>Турочакское</c:v>
                </c:pt>
                <c:pt idx="2">
                  <c:v>Курмач-Байголское</c:v>
                </c:pt>
                <c:pt idx="3">
                  <c:v>Озеро-Куреевское</c:v>
                </c:pt>
                <c:pt idx="4">
                  <c:v>Артыбашское</c:v>
                </c:pt>
                <c:pt idx="5">
                  <c:v>Кебезенское</c:v>
                </c:pt>
                <c:pt idx="6">
                  <c:v>Майское</c:v>
                </c:pt>
                <c:pt idx="7">
                  <c:v>Бийкинское</c:v>
                </c:pt>
                <c:pt idx="8">
                  <c:v>Тондошенское</c:v>
                </c:pt>
              </c:strCache>
            </c:strRef>
          </c:cat>
          <c:val>
            <c:numRef>
              <c:f>Лист21!$B$19:$J$19</c:f>
              <c:numCache>
                <c:formatCode>0.00</c:formatCode>
                <c:ptCount val="9"/>
                <c:pt idx="0" formatCode="General">
                  <c:v>26.45</c:v>
                </c:pt>
                <c:pt idx="1">
                  <c:v>9.2200000000000006</c:v>
                </c:pt>
                <c:pt idx="2" formatCode="General">
                  <c:v>2.57</c:v>
                </c:pt>
                <c:pt idx="3">
                  <c:v>2.62</c:v>
                </c:pt>
                <c:pt idx="4" formatCode="General">
                  <c:v>32.230000000000011</c:v>
                </c:pt>
                <c:pt idx="5">
                  <c:v>1.52</c:v>
                </c:pt>
                <c:pt idx="6" formatCode="General">
                  <c:v>2.2400000000000002</c:v>
                </c:pt>
                <c:pt idx="7">
                  <c:v>1.6300000000000001</c:v>
                </c:pt>
                <c:pt idx="8" formatCode="General">
                  <c:v>1.8</c:v>
                </c:pt>
              </c:numCache>
            </c:numRef>
          </c:val>
        </c:ser>
        <c:dLbls>
          <c:showVal val="1"/>
        </c:dLbls>
        <c:overlap val="100"/>
        <c:axId val="71428352"/>
        <c:axId val="72757248"/>
      </c:barChart>
      <c:catAx>
        <c:axId val="71428352"/>
        <c:scaling>
          <c:orientation val="minMax"/>
        </c:scaling>
        <c:axPos val="b"/>
        <c:tickLblPos val="nextTo"/>
        <c:crossAx val="72757248"/>
        <c:crosses val="autoZero"/>
        <c:auto val="1"/>
        <c:lblAlgn val="ctr"/>
        <c:lblOffset val="100"/>
      </c:catAx>
      <c:valAx>
        <c:axId val="72757248"/>
        <c:scaling>
          <c:orientation val="minMax"/>
        </c:scaling>
        <c:axPos val="l"/>
        <c:majorGridlines/>
        <c:numFmt formatCode="0%" sourceLinked="1"/>
        <c:tickLblPos val="nextTo"/>
        <c:crossAx val="71428352"/>
        <c:crosses val="autoZero"/>
        <c:crossBetween val="between"/>
      </c:valAx>
    </c:plotArea>
    <c:legend>
      <c:legendPos val="r"/>
      <c:legendEntry>
        <c:idx val="4"/>
        <c:delete val="1"/>
      </c:legendEntry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C8483-7F95-4EDD-A14A-E34416630EB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48927-5C9F-47D2-8C5A-6537B4C48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48927-5C9F-47D2-8C5A-6537B4C481F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9B374D-4172-4AE5-B483-EF96F33E50F9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3C5BBE-47DD-4B11-8D32-B7DCB35279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572428" cy="57150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                                                             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200" b="1" dirty="0" smtClean="0"/>
              <a:t>АДМИНИСТРАЦИЯ                                                                                                                                                     ТУРАЧАК АЙМАК </a:t>
            </a:r>
            <a:br>
              <a:rPr lang="ru-RU" sz="1200" b="1" dirty="0" smtClean="0"/>
            </a:br>
            <a:r>
              <a:rPr lang="ru-RU" sz="1200" b="1" dirty="0" smtClean="0"/>
              <a:t>  МУНИЦИПАЛЬНОГО                                                                                                                                                   ДЕЛ МУНИЦИПАЛ ОБРАЗОВАНИЯ                                                                                                                                                               ТОЗОЛОНИН </a:t>
            </a:r>
            <a:br>
              <a:rPr lang="ru-RU" sz="1200" b="1" dirty="0" smtClean="0"/>
            </a:br>
            <a:r>
              <a:rPr lang="ru-RU" sz="1200" b="1" dirty="0" smtClean="0"/>
              <a:t>«ТУРОЧАКСКИЙ РАЙОН»                                                                                                                                             АДМИНИСТРАЦИЯЗЫ </a:t>
            </a:r>
            <a:br>
              <a:rPr lang="ru-RU" sz="1200" b="1" dirty="0" smtClean="0"/>
            </a:br>
            <a:r>
              <a:rPr lang="ru-RU" sz="1200" b="1" dirty="0" smtClean="0"/>
              <a:t> </a:t>
            </a:r>
            <a:br>
              <a:rPr lang="ru-RU" sz="12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      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   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5986482" cy="142876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42852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285728"/>
            <a:ext cx="8358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     АДМИНИСТРАЦИЯ                                                                                                                                                     ТУРАЧАК АЙМАК </a:t>
            </a:r>
          </a:p>
          <a:p>
            <a:r>
              <a:rPr lang="ru-RU" sz="1100" b="1" dirty="0" smtClean="0"/>
              <a:t>   МУНИЦИПАЛЬНОГО                                                                                                                                                 ДЕЛ МУНИЦИПАЛ</a:t>
            </a:r>
          </a:p>
          <a:p>
            <a:r>
              <a:rPr lang="ru-RU" sz="1100" b="1" dirty="0" smtClean="0"/>
              <a:t>        ОБРАЗОВАНИЯ                                                                                                                                                             ТОЗОЛОНИН </a:t>
            </a:r>
          </a:p>
          <a:p>
            <a:r>
              <a:rPr lang="ru-RU" sz="1100" b="1" dirty="0" smtClean="0"/>
              <a:t>"ТУРОЧАКСКИЙ РАЙОН»                                                                                                                                       АДМИНИСТРАЦИЯЗЫ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                                                                                                                                             </a:t>
            </a:r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35743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 БЮДЖЕТЕ МУНИЦИПАЛЬНОГО ОБРАЗОВАНИЯ «ТУРОЧАКСКИЙ РАЙОН» </a:t>
            </a:r>
            <a:r>
              <a:rPr lang="ru-RU" sz="2000" smtClean="0"/>
              <a:t>НА 2013 </a:t>
            </a:r>
            <a:r>
              <a:rPr lang="ru-RU" sz="2000" dirty="0" smtClean="0"/>
              <a:t>ГОД И </a:t>
            </a:r>
            <a:r>
              <a:rPr lang="ru-RU" sz="2000" smtClean="0"/>
              <a:t>ПЛАНОВЫЙ ПЕРИОД 2014-2015 годы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4643446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ОТКРЫТЫЙ БЮДЖЕТ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2553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Сведения о структуре </a:t>
            </a:r>
            <a:r>
              <a:rPr lang="ru-RU" sz="1800" dirty="0" smtClean="0"/>
              <a:t>доходов консолидированного бюджета сельских поселений </a:t>
            </a:r>
            <a:r>
              <a:rPr lang="ru-RU" sz="1800" dirty="0" smtClean="0"/>
              <a:t>за отчетный 2012 </a:t>
            </a:r>
            <a:r>
              <a:rPr lang="ru-RU" sz="1800" dirty="0" smtClean="0"/>
              <a:t>г</a:t>
            </a:r>
            <a:r>
              <a:rPr lang="ru-RU" sz="1800" dirty="0" smtClean="0"/>
              <a:t>. (</a:t>
            </a:r>
            <a:r>
              <a:rPr lang="ru-RU" sz="1800" dirty="0" smtClean="0"/>
              <a:t>в млн.руб.)  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1785926"/>
          <a:ext cx="807249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15370" cy="4714908"/>
          </a:xfrm>
        </p:spPr>
        <p:txBody>
          <a:bodyPr numCol="1"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Расходы  бюджета муниципального образования на 2013 год и на плановый период 2014-2015 годов предусмотрены соответственно в объеме 260422,0 тыс. руб.; 265225,9тыс. руб.; 269823,5 тыс. руб.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Формирование расходов бюджета района осуществляется в соответствии с расходными обязательствами муниципального образования «Турочакский район», установленными законодательством Российской Федерации, Республики Алтай и правовыми актами органов местного самоуправления, договорами и соглашениями, заключенными Администрацией района.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78579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бюджета муниципального образования «Турочакский район»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расходов местного бюджета МО «Турочакский район» на 2013 год и плановый период 2014 и 2015 годы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1142984"/>
          <a:ext cx="814393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расходов  консолидированного бюджета МО «Турочакский район» по годам (млн.руб.)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76250" y="1500173"/>
          <a:ext cx="7667650" cy="371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Структура расходов бюджета МО «Турочакский район» на 2013 год на социальную сферу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500174"/>
          <a:ext cx="428628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472" y="1643050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по сумме</a:t>
            </a:r>
            <a:endParaRPr lang="ru-RU" sz="1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929190" y="1571612"/>
          <a:ext cx="407193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7950" y="1714488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 %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расходов консолидированных бюджетов сельских поселений в Турочакском районе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1357298"/>
          <a:ext cx="671517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Новации бюджетной политики в  сфере образования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000108"/>
            <a:ext cx="828680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Реализация Указов Президента Российской Федерации от 7 мая 2012 года:</a:t>
            </a:r>
          </a:p>
          <a:p>
            <a:endParaRPr lang="ru-RU" sz="1400" dirty="0" smtClean="0"/>
          </a:p>
          <a:p>
            <a:r>
              <a:rPr lang="ru-RU" sz="1600" dirty="0" smtClean="0"/>
              <a:t>Планируется увеличение </a:t>
            </a:r>
            <a:r>
              <a:rPr lang="ru-RU" sz="1600" dirty="0" smtClean="0"/>
              <a:t>расходов</a:t>
            </a:r>
            <a:r>
              <a:rPr lang="ru-RU" sz="14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На обеспечение повышения фонда оплаты труда  педагогических работников муниципальных дошкольных образовательных  учреждений с 01 января 2013 года на 35%;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На обеспечение повышения фонда оплаты труда  педагогических работников муниципальных образовательных  учреждений дополнительного образования детей с 01 апреля 2013 года на 10%;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На доступность дошкольного образования для детей в возрасте от3 до 7 лет;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На реализацию программы по выявлению и поддержке одаренных детей;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На совершенствование инфраструктуры школ, связанное с ведением Федерального Государственного Образовательного Стандарта (ФГОС) начального общего образования.</a:t>
            </a: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8195" name="Picture 3" descr="C:\Documents and Settings\User\Мои документы\Мои рисунки\в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5786478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Муниципальные целевые программы социальной сферы </a:t>
            </a:r>
            <a:r>
              <a:rPr lang="ru-RU" sz="1800" dirty="0" smtClean="0"/>
              <a:t> финансируемые за счет  бюджета муниципального образования  </a:t>
            </a:r>
            <a:r>
              <a:rPr lang="ru-RU" sz="1800" dirty="0" smtClean="0"/>
              <a:t>МО «Турочакский район»</a:t>
            </a: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142985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Администрация в 2013 году продолжает внедрение в бюджетный процесс методы результативного бюджетного планирования. В бюджете МО «Турочакский район» предусмотрены муниципальные целевые программы: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 "Экономическое и социальное развитие коренных малочисленных народов Турочакского района на 2010-2014 г«;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 «Развитие культуры в Турочакском районе» на 2011 – 2014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ДЦП«Энергосбережение Турочакского района на 2010 -2014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МЦП «Выполнение наказов избирателей депутатам Совета депутатов муниципального образования «Турочакский район» на 2011-2013г»;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 «Социальная поддержка населения Турочакского района на 2011-2015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 «Обеспечение жильем молодых семей в Турочакском районе на 2011-2015г»;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 «Отходы» (2011 – 2015 годы);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МЦП "Военно-патриотическое воспитание молодежи в Турочакском районе на 2011-2013гг«;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 «Программа Администрации муниципального образования «Турочакский район» по повышению эффективности бюджетных расходов на период до 2013 года»;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ВЦП Приобретение, внедрение информационно-коммуникационных технологий и услуг с целью планирования бюджета, ведения бюджетного учета и бюджетной отчетности, а также техническое обеспечение оказания муниципальных услуг в муниципальном образовании «Турочакский район» на 2011-2013гг. в современных условиях»;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ОП «Реализация молодежной политики в Турочакском районе на период 2011-2013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ДЦП«Развитие малого и среднего предпринимательства в Турочакском районе на 2012 -2015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Об утверждении муниципальной целевой программы «Улучшение условий и охраны труда муниципального образования «Турочакский район» на 2012-2014г.»;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ВЦП «Поддержание финансовой стабильности и устойчивости бюджетной системы муниципального образования «Турочакский район» как основы для устойчивого социально-экономического развития в 2013-2015 годах»;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ВЦП «Повышение результативности предоставления межбюджетных трансфертов муниципальным образованиям сельских поселений в муниципальном образовании «Турочакский район» в 2013-2015 годах»;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ВЦП « Развитие художественного образования в Турочакском районе на 2013-2015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МЦП «Профилактика правонарушений на территории Турочакского района на 2012-2013 годы</a:t>
            </a:r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Расходы </a:t>
            </a:r>
            <a:r>
              <a:rPr lang="ru-RU" sz="1800" dirty="0" smtClean="0"/>
              <a:t>бюджета муниципального образования «Турочакский район» на </a:t>
            </a:r>
            <a:r>
              <a:rPr lang="ru-RU" sz="1800" dirty="0" smtClean="0"/>
              <a:t>образование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928670"/>
            <a:ext cx="77153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рамках муниципальных целевых программ в бюджете предусмотрены бюджетные ассигнования  в общем объеме 50045,7 тыс. рублей  </a:t>
            </a:r>
            <a:r>
              <a:rPr lang="ru-RU" sz="1600" dirty="0" smtClean="0"/>
              <a:t>в том числе: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ВЦП «Развитие системы дошкольного образования В МО «Турочакский район на 2013-2015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МЦП «Информатизация системы дошкольного образования «Турочакского района на 2012-2014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ВЦП «Совершенствование школьного питания в общеобразовательных учреждениях на 2013-2015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ВЦП «Развитие системы дополнительного образования детей муниципального образования « Турочакский район» на 2013-2015 годы»;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ВЦП «Оказание образовательных услуг в общеобразовательных учреждениях на 2013-2015 годы».</a:t>
            </a:r>
            <a:endParaRPr lang="ru-RU" sz="1600" dirty="0"/>
          </a:p>
        </p:txBody>
      </p:sp>
      <p:pic>
        <p:nvPicPr>
          <p:cNvPr id="6145" name="Picture 1" descr="C:\Documents and Settings\User\Мои документы\Мои рисунки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357694"/>
            <a:ext cx="4857784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Новации бюджетной политики в  сфере культуры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14489"/>
            <a:ext cx="7643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Реализация Указов Президента Российской Федерации от 7 мая 2012 года: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357430"/>
            <a:ext cx="778674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Планируется увеличение </a:t>
            </a:r>
            <a:r>
              <a:rPr lang="ru-RU" sz="2000" dirty="0" smtClean="0"/>
              <a:t>расходов</a:t>
            </a:r>
            <a:r>
              <a:rPr lang="ru-RU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На обеспечение повышения фонда оплаты труда работников профессиональной квалификационной группы должностей работников культуры, искусства и кинематографии муниципальных учреждений  культуры с 01 апреля 2013 года на 10%;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572428" cy="107157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«Турочакский 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его роль в развитии муниципального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6803" y="1844824"/>
            <a:ext cx="7510988" cy="4464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77500" lnSpcReduction="20000"/>
          </a:bodyPr>
          <a:lstStyle/>
          <a:p>
            <a:pPr indent="-18288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indent="-18288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indent="-18288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Бюджет </a:t>
            </a:r>
            <a:r>
              <a:rPr lang="ru-RU" dirty="0">
                <a:solidFill>
                  <a:srgbClr val="002060"/>
                </a:solidFill>
              </a:rPr>
              <a:t>- это 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dirty="0" smtClean="0">
                <a:solidFill>
                  <a:srgbClr val="002060"/>
                </a:solidFill>
              </a:rPr>
              <a:t>местного </a:t>
            </a:r>
            <a:r>
              <a:rPr lang="ru-RU" dirty="0">
                <a:solidFill>
                  <a:srgbClr val="002060"/>
                </a:solidFill>
              </a:rPr>
              <a:t>самоуправления. </a:t>
            </a:r>
            <a:endParaRPr lang="ru-RU" dirty="0">
              <a:solidFill>
                <a:srgbClr val="002060"/>
              </a:solidFill>
            </a:endParaRPr>
          </a:p>
          <a:p>
            <a:pPr indent="-18288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Сосредоточение </a:t>
            </a:r>
            <a:r>
              <a:rPr lang="ru-RU" dirty="0">
                <a:solidFill>
                  <a:srgbClr val="002060"/>
                </a:solidFill>
              </a:rPr>
              <a:t>финансовых ресурсов в бюджете муниципального образования обеспечивает хозяйственно-финансовую самостоятельность в расходовании средств и позволяет реализовать программу  социально-экономического развития района. </a:t>
            </a:r>
            <a:endParaRPr lang="ru-RU" dirty="0">
              <a:solidFill>
                <a:srgbClr val="002060"/>
              </a:solidFill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Приоритетным направлением в расходовании бюджетных средств муниципального образования является социальная сфера. </a:t>
            </a:r>
            <a:r>
              <a:rPr lang="ru-RU" dirty="0">
                <a:solidFill>
                  <a:srgbClr val="002060"/>
                </a:solidFill>
              </a:rPr>
              <a:t>Социальная направленность бюджета выражается в </a:t>
            </a:r>
            <a:r>
              <a:rPr lang="ru-RU" dirty="0" smtClean="0">
                <a:solidFill>
                  <a:srgbClr val="002060"/>
                </a:solidFill>
              </a:rPr>
              <a:t>финансировании учреждений образования, культуры, решения жилищно-коммунальных проблем. 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294967295"/>
          </p:nvPr>
        </p:nvSpPr>
        <p:spPr>
          <a:xfrm>
            <a:off x="3707423" y="6381751"/>
            <a:ext cx="182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B7BFEB-486C-4A2A-9A81-7553406EE84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Целевые программы в области культуры</a:t>
            </a: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Продолжение реализации ДЦП «Развитие культуры в Турочакском районе на 2011-2014 гг.», основными мероприятиями которой являются: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Фольклорный фестиваль «Купальская ночь»;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Фестиваль авторской песни «Зеленый рай»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400" dirty="0"/>
          </a:p>
        </p:txBody>
      </p:sp>
      <p:pic>
        <p:nvPicPr>
          <p:cNvPr id="1025" name="Picture 1" descr="C:\Documents and Settings\User\Мои документы\Мои рисунки\купаль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3929090" cy="3429024"/>
          </a:xfrm>
          <a:prstGeom prst="rect">
            <a:avLst/>
          </a:prstGeom>
          <a:noFill/>
        </p:spPr>
      </p:pic>
      <p:pic>
        <p:nvPicPr>
          <p:cNvPr id="1026" name="Picture 2" descr="C:\Documents and Settings\User\Мои документы\Мои рисунки\ролр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643182"/>
            <a:ext cx="314327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Физическая культура и спорт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857232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Развитие физической культуры и спорта является одним из приоритетных направлений социально-экономической  политики администрации МО «Турочакский район». В настоящие время в Турочакском районе  численность занимающихся физической культурой и спортом  составляет 2925 человек, в том числе: в образовательных учреждениях – 1830; в учреждениях дополнительного образования детей – 280; в спортивных учреждениях, общественных организациях, предприятиях и организаций  - 815.  Тренеров – преподавателей 21.    С 2013 года действует  долгосрочная целевая программа «Развитие физической культуры и спорта в Турочакском районе», основные мероприятия которой : районные малые Олимпийские игры спортсменов  Турочакского района 90тыс.рублей;  районные соревнования по волейболу – Первенство района – 16 тыс.рублей; районные соревнования по футболу  - Кубок Победы – 18 тыс.рублей; районные соревнования по борьбе – Открытое первенство района – 18 тыс.рублей; спортивное ориентирование – 13 тыс.рублей. </a:t>
            </a:r>
          </a:p>
          <a:p>
            <a:endParaRPr lang="ru-RU" sz="1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3643313"/>
            <a:ext cx="5857916" cy="287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региональных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передаваемые в бюджет МО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«Турочакский район»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928802"/>
            <a:ext cx="8286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Региональный фонд софинансирования расходов: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Субсидии на реализацию республиканской  целевой программы «Энергосбережение и повышение энергетической эффективности Республики Алтай на 2010-2015 годы и на период до 20 года» 3070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Субсидии на реализацию республиканской целевой программы «Совершенствование организации школьного питания в Республике Алтай на 2012-2014 годы» 1566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Субсидии на реализацию республиканской целевой программы «Развитие образования в Республике Алтай на 2010-2012 годы» 711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Субсидии на реализацию республиканской целевой программы «Культура Республики Алтай на 2011-2016 годы»  29,7 тыс.рублей.</a:t>
            </a:r>
          </a:p>
          <a:p>
            <a:endParaRPr lang="ru-RU" sz="1600" dirty="0" smtClean="0"/>
          </a:p>
          <a:p>
            <a:endParaRPr lang="ru-RU" sz="12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42852"/>
            <a:ext cx="85725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Региональный фонд </a:t>
            </a:r>
            <a:r>
              <a:rPr lang="ru-RU" sz="2000" dirty="0" smtClean="0"/>
              <a:t>компенсаций</a:t>
            </a:r>
          </a:p>
          <a:p>
            <a:pPr algn="ctr"/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обеспечение государственных гарантий прав граждан на получение общедоступного и бесплатного дошкольного, начального общего, основного общего, среднего (полного) общего образования, а также дополнительного образования в общеобразовательных учреждениях  80473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</a:t>
            </a:r>
            <a:r>
              <a:rPr lang="ru-RU" sz="1000" dirty="0" smtClean="0"/>
              <a:t>на содержание ребенка в семье опекуна и приемной семье, а также на выплату вознаграждения, причитающегося приемному родителю, в том числе дополнительные гарантии 17474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обеспечение жилой площадью детей-сирот и детей, оставшихся без попечения родителей, а также детей, находившихся под опекой 6936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предоставление дополнительной гарантии по проведению ремонта жилого помещения, закрепленного на праве собственности за детьми-сиротами, детьми, оставшимися без попечения родителей, а также лицами из числа детей-сирот и детей, оставшихся без попечения родителей 63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реализацию Закона Республики Алтай «О наделении органов местного самоуправления государственными полномочиями в области архивного дела» 483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реализацию закона Республики Алтай «О наделении органов местного самоуправления государственными полномочиями Республики Алтай в сфере организации деятельности комиссии по делам несовершеннолетних и защите их прав» 652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организацию и осуществление деятельности органов местного самоуправления по осуществлению полномочий по опеке и попечительству, социальной поддержки детей-сирот, детей оставшихся без попечения родителей, и лиц из их числа 567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компенсацию разницы в тарифах населению по электроэнергии, отпускаемой дизельными электростанциями 8358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проведение оздоровительной компании детей и подростков, находившихся в трудной жизненной ситуации 1437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выплату компенсации части родительской платы  за содержание ребенка в муниципальных образовательных учреждениях, реализующих основную общеобразовательную программу  дошкольного образования 2476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осуществление государственных полномочий  по вопросам административного законодательства  41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реализацию Закона Республики Алтай «О наделении органов местного самоуправления  муниципальных районов в Республике Алтай отдельными государственными полномочиями Республики Алтай по сбору информации от поселения, входящего в муниципальный район, необходимой для ведения регистра муниципальных нормативных правовых актов в Республике Алтай» 190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реализацию Закона Республики Алтай «О наделении органов местного самоуправления государственными полномочиями Республики Алтай по постановке граждан на учет  и учет граждан РФ, имеющих право на получение жилищных субсидий на приобретение или строительство жилых помещений» 0,2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обеспечение жильем отдельных категорий  граждан, установленных Федеральными законами от 12 января 1995  года № 5-ФЗ «О ветеранах», в соответствии с Указом Президента РФ от 07.05.2012г. №714 «Об обеспечении жильем ветеранов  ВОВ 1941-1945 годов» 1125 тыс.рублей;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1000" dirty="0" smtClean="0"/>
              <a:t>Субвенции на обеспечение жильем отдельных категорий граждан, установленных Федеральными законами от 12 января 1995 года №5-ФЗ  «О ветеранах», и от 24 ноября 1995 года № 181-ФЗ «О социальной защите инвалидов в Российской Федерации » 562,5 тыс.рублей. </a:t>
            </a:r>
          </a:p>
          <a:p>
            <a:pPr>
              <a:buFont typeface="Wingdings" pitchFamily="2" charset="2"/>
              <a:buChar char="ü"/>
            </a:pPr>
            <a:endParaRPr lang="ru-RU" sz="1000" dirty="0" smtClean="0"/>
          </a:p>
          <a:p>
            <a:pPr>
              <a:buFont typeface="Wingdings" pitchFamily="2" charset="2"/>
              <a:buChar char="ü"/>
            </a:pPr>
            <a:endParaRPr lang="ru-RU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Состояние муниципального долга муниципального образования «Турочакский район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14282" y="1643050"/>
            <a:ext cx="857256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Привлечено в 2012 году бюджетных кредитов из республиканского бюджета на сумму 0 рублей. Погашено в 2012 году   бюджетных кредитов по соглашениям и договорам, заключенным от имени муниципального образования на сумму 0 рублей. Остаток задолженности по состоянию на 01.01.2013г. перед республиканским  бюджетом по бюджетным кредитам составил 0 рублей. Привлечение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кредитов из республиканского бюджета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2013 году и плановом периоде 2014-2015 годах не бюджетом не предусмотрено.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Предоставлено муниципальных гарантий муниципального образования «Турочакский район» в 2012 году в сумме 0 рублей, погашено в сумме 0 рублей, в т.ч. исполнено получателями госгарантии  в сумме 0 рублей, исполненных гарантом 0 рублей.  По состоянию на 01.01.2013 г. остаток по предоставленным муниципальным гарантиям муниципального образования «Турочакский район» составил 0 рублей.  Предоставление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муниципальных гарантий муниципального образования «Турочакский район» в 2013 году и плановом периоде 2014-2015 годах не бюджетом не предусмотрено.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2012 году  направлено на обслуживание муниципального  долга 0 рублей, что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превышает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установленный норматив бюджетного законодательства и утвержденные решением муниципального образования  «О  бюджете муниципального образования «Турочакский район» на 2012 год и на плановый период 2013 и 2014 годов» бюджетные ассигнования. Расходов на обслуживание муниципального долга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2013 году и плановом периоде 2014-2015 годах не бюджетом не предусмотрено.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публичных слушаниях по проектам решений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бюджете района на очередной финансовый год и об исполнении бюджета района за отчетный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Публикация информации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муниципальных финансах района и бюджетном процессе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СМИ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сети Интернет на сайте администрации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 «Турочакский район»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адресу: 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smtClean="0"/>
              <a:t>admin</a:t>
            </a:r>
            <a:r>
              <a:rPr lang="ru-RU" dirty="0" smtClean="0"/>
              <a:t>.</a:t>
            </a:r>
            <a:r>
              <a:rPr lang="en-US" dirty="0" err="1" smtClean="0"/>
              <a:t>turochak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Обеспечение доступности для населения информации о бюджетном процессе, бюджетных услугах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86742" cy="112932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  <a:ea typeface="Calibri" pitchFamily="34" charset="0"/>
                <a:cs typeface="Calibri" pitchFamily="34" charset="0"/>
              </a:rPr>
              <a:t>Участники бюджетного процесса муниципального образования </a:t>
            </a:r>
            <a:r>
              <a:rPr lang="ru-RU" sz="2800" dirty="0" smtClean="0">
                <a:solidFill>
                  <a:srgbClr val="7030A0"/>
                </a:solidFill>
                <a:ea typeface="Calibri" pitchFamily="34" charset="0"/>
                <a:cs typeface="Calibri" pitchFamily="34" charset="0"/>
              </a:rPr>
              <a:t>«Турочакский  район»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785786" y="2000240"/>
            <a:ext cx="7788546" cy="41434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32500" lnSpcReduction="20000"/>
          </a:bodyPr>
          <a:lstStyle/>
          <a:p>
            <a:pPr indent="-18288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dirty="0" smtClean="0"/>
          </a:p>
          <a:p>
            <a:pPr indent="-18288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«Турочакский район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«Турочакский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Администрация муниципального образования  «Турочакский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Главные распорядители средств бюджета муниципального образования «Турочакский район»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indent="-18288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Главные 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администраторы  (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администраторы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) доходов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«Турочакский район»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Главные 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администраторы (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администраторы) источников финансирования дефицита местного бюджета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endParaRPr lang="ru-RU" sz="55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294967295"/>
          </p:nvPr>
        </p:nvSpPr>
        <p:spPr>
          <a:xfrm>
            <a:off x="3774831" y="6483351"/>
            <a:ext cx="182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5AC9D4-EFE3-4C88-A091-FE8890D2A84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6512511" cy="78581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осуществления бюджетного процесса в МО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«Турочакский 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район» 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294967295"/>
          </p:nvPr>
        </p:nvGraphicFramePr>
        <p:xfrm>
          <a:off x="1142976" y="2000240"/>
          <a:ext cx="7412306" cy="4622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445"/>
                <a:gridCol w="7056861"/>
              </a:tblGrid>
              <a:tr h="836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проекта 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проекта 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i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 отчета об исполнении </a:t>
                      </a: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71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</a:t>
                      </a: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внешней проверки </a:t>
                      </a:r>
                      <a:r>
                        <a:rPr lang="ru-RU" sz="2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годового</a:t>
                      </a: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отчета об исполнении бюджета 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отчета об исполнении 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i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отчета об исполнении 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i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за исполнением бюджета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4294967295"/>
          </p:nvPr>
        </p:nvSpPr>
        <p:spPr>
          <a:xfrm>
            <a:off x="3774831" y="6381751"/>
            <a:ext cx="182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AE2545-9F78-4C7C-9906-227EBCA2C6B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72493" cy="85725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Сроки проведения основных мероприятий осуществления бюджетного процесса в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муниципальном образовании «Турочакский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294967295"/>
          </p:nvPr>
        </p:nvGraphicFramePr>
        <p:xfrm>
          <a:off x="428596" y="1484313"/>
          <a:ext cx="7835438" cy="5314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5438"/>
              </a:tblGrid>
              <a:tr h="1055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проекта бюджета муниципального образования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«Турочакский район» осуществляется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Финансовым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отделом Администрации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«Турочакский район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 РА до 15 ноября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350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Рассмотрение проекта местного бюджета с 16 ноября до 15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5778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Утверждение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 </a:t>
                      </a:r>
                      <a:r>
                        <a:rPr kumimoji="0"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образования «Турочакский район»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декабря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148074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местного бюджета осуществляется  в течение очередного финансового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годового </a:t>
                      </a:r>
                      <a:r>
                        <a:rPr kumimoji="0" lang="ru-RU" sz="1800" b="1" kern="12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отчета об исполнении бюджета муниципального образования «Турочакский район» до 01 апреля и проведение его внешней проверки  до 01 мая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577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Утверждение годового отчета об исполнении местного бюджета не позднее 1 октября текущего года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577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за исполнением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бюджета </a:t>
                      </a:r>
                      <a:r>
                        <a:rPr kumimoji="0"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муниципального образования «Турочакский район»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финансового года 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  <a:tr h="538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303" marR="63303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4294967295"/>
          </p:nvPr>
        </p:nvSpPr>
        <p:spPr>
          <a:xfrm>
            <a:off x="3774831" y="6381751"/>
            <a:ext cx="1828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826FA7-7D3A-4800-872B-4A694A7CA49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Доходы бюджета муниципального образования «Турочакский район»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Формирование доходной части  бюджета  муниципального образования на 2013 год и плановый период 2014 – 2015 годов  осуществлялось  на основе макроэкономических показателей Прогноза социально-экономического развития РА и на период до 2015 года, а также Прогноза социально-экономического развития МО «Турочакский район», основных направлений бюджетно-финансовой политики на 2013-2015 годы   и оценки поступления налоговых и других обязательных платежей в местный бюджет в текущем финансовом  году, с учетом разграничения  доходных источников и повышения уровня собираемости налогов. </a:t>
            </a:r>
          </a:p>
          <a:p>
            <a:pPr algn="just"/>
            <a:r>
              <a:rPr lang="ru-RU" dirty="0" smtClean="0"/>
              <a:t>При формировании проекта бюджета учитывалось налоговое законодательство, действующее на момент составления проекта бюджета, вступающее в действие с 2013 года.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10800000" flipV="1">
            <a:off x="500034" y="3214686"/>
            <a:ext cx="8262966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Доходы консолидированного бюджета муниципального образования «Турочакский район» представлены в объеме: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5" y="1685441"/>
          <a:ext cx="8072494" cy="1314927"/>
        </p:xfrm>
        <a:graphic>
          <a:graphicData uri="http://schemas.openxmlformats.org/drawingml/2006/table">
            <a:tbl>
              <a:tblPr/>
              <a:tblGrid>
                <a:gridCol w="1500198"/>
                <a:gridCol w="1527750"/>
                <a:gridCol w="1496734"/>
                <a:gridCol w="886953"/>
                <a:gridCol w="886953"/>
                <a:gridCol w="886953"/>
                <a:gridCol w="886953"/>
              </a:tblGrid>
              <a:tr h="160736">
                <a:tc rowSpan="2">
                  <a:txBody>
                    <a:bodyPr/>
                    <a:lstStyle/>
                    <a:p>
                      <a:pPr algn="just" fontAlgn="t"/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2013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2014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2015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тыс. руб.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доля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тыс. руб.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доля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тыс. руб.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доля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Налоговые доходы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51261,7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90,9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52725,6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91,1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52925,6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91,5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Неналоговые доходы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5100,7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9,1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5127,7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8,9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4927,7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8,5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итого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56362,4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100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57853,3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100</a:t>
                      </a:r>
                      <a:endParaRPr lang="ru-RU" sz="11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57853,3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100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571472" y="4214818"/>
          <a:ext cx="792961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00034" y="642919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Структура доходов, мобилизуемых </a:t>
            </a:r>
            <a:r>
              <a:rPr lang="ru-RU" dirty="0" smtClean="0"/>
              <a:t>на территории </a:t>
            </a:r>
            <a:r>
              <a:rPr lang="ru-RU" dirty="0" smtClean="0"/>
              <a:t>Турочакского района в бюджет муниципального образования «Турочакский район» </a:t>
            </a:r>
            <a:r>
              <a:rPr lang="ru-RU" dirty="0" smtClean="0"/>
              <a:t>на 2013 год и плановый период 2014-2015 годы </a:t>
            </a:r>
            <a:r>
              <a:rPr lang="ru-RU" dirty="0" smtClean="0"/>
              <a:t>представляет собой: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86834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Прогноз поступления налоговых и неналоговых доходов </a:t>
            </a:r>
            <a:r>
              <a:rPr lang="ru-RU" sz="1800" dirty="0" smtClean="0"/>
              <a:t>в консолидированный  </a:t>
            </a:r>
            <a:r>
              <a:rPr lang="ru-RU" sz="1800" dirty="0" smtClean="0"/>
              <a:t>бюджет </a:t>
            </a:r>
            <a:r>
              <a:rPr lang="ru-RU" sz="1800" dirty="0" smtClean="0"/>
              <a:t>муниципального образования  </a:t>
            </a:r>
            <a:r>
              <a:rPr lang="ru-RU" sz="1800" dirty="0" smtClean="0"/>
              <a:t>«Турочакский район» (млн. руб.)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1500174"/>
          <a:ext cx="707236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8572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Динамика фактического и прогнозируемого объема безвозмездных поступлений в консолидированный бюджет  МО «Турочакский район</a:t>
            </a:r>
            <a:r>
              <a:rPr lang="ru-RU" sz="1800" dirty="0" smtClean="0"/>
              <a:t>»     (млн. руб.)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2047874"/>
          <a:ext cx="7715304" cy="381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1215</TotalTime>
  <Words>2341</Words>
  <Application>Microsoft Office PowerPoint</Application>
  <PresentationFormat>Экран (4:3)</PresentationFormat>
  <Paragraphs>272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                                                                                                                                                          АДМИНИСТРАЦИЯ                                                                                                                                                     ТУРАЧАК АЙМАК    МУНИЦИПАЛЬНОГО                                                                                                                                                   ДЕЛ МУНИЦИПАЛ ОБРАЗОВАНИЯ                                                                                                                                                               ТОЗОЛОНИН  «ТУРОЧАКСКИЙ РАЙОН»                                                                                                                                             АДМИНИСТРАЦИЯЗЫ                                                                                                                         </vt:lpstr>
      <vt:lpstr>  Бюджет  муниципального образования «Турочакский  район», его роль в развитии муниципального образования</vt:lpstr>
      <vt:lpstr>Участники бюджетного процесса муниципального образования «Турочакский  район»</vt:lpstr>
      <vt:lpstr>Этапы осуществления бюджетного процесса в МО «Турочакский  район» </vt:lpstr>
      <vt:lpstr>Сроки проведения основных мероприятий осуществления бюджетного процесса в муниципальном образовании «Турочакский район»</vt:lpstr>
      <vt:lpstr>Доходы бюджета муниципального образования «Турочакский район»</vt:lpstr>
      <vt:lpstr>Доходы консолидированного бюджета муниципального образования «Турочакский район» представлены в объеме:</vt:lpstr>
      <vt:lpstr>Прогноз поступления налоговых и неналоговых доходов в консолидированный  бюджет муниципального образования  «Турочакский район» (млн. руб.)</vt:lpstr>
      <vt:lpstr>Динамика фактического и прогнозируемого объема безвозмездных поступлений в консолидированный бюджет  МО «Турочакский район»     (млн. руб.)</vt:lpstr>
      <vt:lpstr>Сведения о структуре доходов консолидированного бюджета сельских поселений за отчетный 2012 г. (в млн.руб.)  </vt:lpstr>
      <vt:lpstr> Расходы  бюджета муниципального образования на 2013 год и на плановый период 2014-2015 годов предусмотрены соответственно в объеме 260422,0 тыс. руб.; 265225,9тыс. руб.; 269823,5 тыс. руб.   Формирование расходов бюджета района осуществляется в соответствии с расходными обязательствами муниципального образования «Турочакский район», установленными законодательством Российской Федерации, Республики Алтай и правовыми актами органов местного самоуправления, договорами и соглашениями, заключенными Администрацией района.  </vt:lpstr>
      <vt:lpstr>Структура расходов местного бюджета МО «Турочакский район» на 2013 год и плановый период 2014 и 2015 годы</vt:lpstr>
      <vt:lpstr>Структура расходов  консолидированного бюджета МО «Турочакский район» по годам (млн.руб.) </vt:lpstr>
      <vt:lpstr>Структура расходов бюджета МО «Турочакский район» на 2013 год на социальную сферу</vt:lpstr>
      <vt:lpstr>Структура расходов консолидированных бюджетов сельских поселений в Турочакском районе</vt:lpstr>
      <vt:lpstr>Новации бюджетной политики в  сфере образования </vt:lpstr>
      <vt:lpstr>Муниципальные целевые программы социальной сферы  финансируемые за счет  бюджета муниципального образования  МО «Турочакский район»</vt:lpstr>
      <vt:lpstr>Расходы бюджета муниципального образования «Турочакский район» на образование</vt:lpstr>
      <vt:lpstr>Новации бюджетной политики в  сфере культуры</vt:lpstr>
      <vt:lpstr>Целевые программы в области культуры</vt:lpstr>
      <vt:lpstr>Физическая культура и спорт </vt:lpstr>
      <vt:lpstr>Межбюджетные трансферты  из региональных    фондов передаваемые в бюджет МО «Турочакский район»</vt:lpstr>
      <vt:lpstr>    </vt:lpstr>
      <vt:lpstr>Состояние муниципального долга муниципального образования «Турочакский район</vt:lpstr>
      <vt:lpstr>Обеспечение доступности для населения информации о бюджетном процессе, бюджетных услугах </vt:lpstr>
    </vt:vector>
  </TitlesOfParts>
  <Company>Foturochak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250</cp:revision>
  <dcterms:created xsi:type="dcterms:W3CDTF">2013-02-26T03:27:01Z</dcterms:created>
  <dcterms:modified xsi:type="dcterms:W3CDTF">2013-04-01T09:25:01Z</dcterms:modified>
</cp:coreProperties>
</file>