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diagrams/layout1.xml" ContentType="application/vnd.openxmlformats-officedocument.drawingml.diagramLayou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0" r:id="rId1"/>
  </p:sldMasterIdLst>
  <p:sldIdLst>
    <p:sldId id="256" r:id="rId2"/>
    <p:sldId id="258" r:id="rId3"/>
    <p:sldId id="257" r:id="rId4"/>
    <p:sldId id="259" r:id="rId5"/>
    <p:sldId id="262" r:id="rId6"/>
    <p:sldId id="266" r:id="rId7"/>
    <p:sldId id="264" r:id="rId8"/>
    <p:sldId id="263" r:id="rId9"/>
    <p:sldId id="260" r:id="rId10"/>
    <p:sldId id="268" r:id="rId11"/>
    <p:sldId id="269" r:id="rId12"/>
  </p:sldIdLst>
  <p:sldSz cx="9144000" cy="6858000" type="screen4x3"/>
  <p:notesSz cx="6669088" cy="9928225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8C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3689" autoAdjust="0"/>
    <p:restoredTop sz="59195" autoAdjust="0"/>
  </p:normalViewPr>
  <p:slideViewPr>
    <p:cSldViewPr>
      <p:cViewPr varScale="1">
        <p:scale>
          <a:sx n="116" d="100"/>
          <a:sy n="116" d="100"/>
        </p:scale>
        <p:origin x="-1578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dirty="0"/>
              <a:t>Доходы бюджета МО "</a:t>
            </a:r>
            <a:r>
              <a:rPr lang="ru-RU" dirty="0" err="1"/>
              <a:t>Турочакский</a:t>
            </a:r>
            <a:r>
              <a:rPr lang="ru-RU" baseline="0" dirty="0"/>
              <a:t> район" за </a:t>
            </a:r>
            <a:r>
              <a:rPr lang="ru-RU" baseline="0" dirty="0" smtClean="0"/>
              <a:t>2015 </a:t>
            </a:r>
            <a:r>
              <a:rPr lang="ru-RU" baseline="0" dirty="0"/>
              <a:t>г</a:t>
            </a:r>
            <a:r>
              <a:rPr lang="ru-RU" baseline="0" dirty="0" smtClean="0"/>
              <a:t>.</a:t>
            </a:r>
          </a:p>
          <a:p>
            <a:pPr>
              <a:defRPr/>
            </a:pPr>
            <a:r>
              <a:rPr lang="ru-RU" baseline="0" dirty="0" smtClean="0"/>
              <a:t>(в тыс. руб.)</a:t>
            </a:r>
            <a:r>
              <a:rPr lang="ru-RU" dirty="0" smtClean="0"/>
              <a:t>  </a:t>
            </a:r>
            <a:endParaRPr lang="ru-RU" dirty="0"/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explosion val="28"/>
          </c:dPt>
          <c:dPt>
            <c:idx val="2"/>
            <c:spPr>
              <a:solidFill>
                <a:srgbClr val="92D050"/>
              </a:solidFill>
            </c:spPr>
          </c:dPt>
          <c:dLbls>
            <c:showVal val="1"/>
            <c:showLeaderLines val="1"/>
          </c:dLbls>
          <c:cat>
            <c:strRef>
              <c:f>Лист1!$A$2:$A$5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63416.450000000012</c:v>
                </c:pt>
                <c:pt idx="1">
                  <c:v>5854.06</c:v>
                </c:pt>
                <c:pt idx="2">
                  <c:v>351790.58</c:v>
                </c:pt>
              </c:numCache>
            </c:numRef>
          </c:val>
        </c:ser>
      </c:pie3DChart>
    </c:plotArea>
    <c:legend>
      <c:legendPos val="r"/>
      <c:legendEntry>
        <c:idx val="3"/>
        <c:delete val="1"/>
      </c:legendEntry>
      <c:layout>
        <c:manualLayout>
          <c:xMode val="edge"/>
          <c:yMode val="edge"/>
          <c:x val="0.76396861531272064"/>
          <c:y val="0.37833857493679363"/>
          <c:w val="0.23603138468728077"/>
          <c:h val="0.35062276536600157"/>
        </c:manualLayout>
      </c:layout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floor>
      <c:spPr>
        <a:noFill/>
        <a:ln w="12700">
          <a:noFill/>
        </a:ln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8.8259878973462089E-2"/>
          <c:y val="0.10973097112860924"/>
          <c:w val="0.89459791675749312"/>
          <c:h val="0.45889735250484986"/>
        </c:manualLayout>
      </c:layout>
      <c:bar3DChart>
        <c:barDir val="col"/>
        <c:grouping val="clustered"/>
        <c:shape val="pyramid"/>
        <c:axId val="50198016"/>
        <c:axId val="50199552"/>
        <c:axId val="0"/>
      </c:bar3DChart>
      <c:catAx>
        <c:axId val="50198016"/>
        <c:scaling>
          <c:orientation val="minMax"/>
        </c:scaling>
        <c:delete val="1"/>
        <c:axPos val="b"/>
        <c:tickLblPos val="nextTo"/>
        <c:crossAx val="50199552"/>
        <c:crosses val="autoZero"/>
        <c:auto val="1"/>
        <c:lblAlgn val="ctr"/>
        <c:lblOffset val="100"/>
      </c:catAx>
      <c:valAx>
        <c:axId val="50199552"/>
        <c:scaling>
          <c:orientation val="minMax"/>
        </c:scaling>
        <c:delete val="1"/>
        <c:axPos val="l"/>
        <c:numFmt formatCode="General" sourceLinked="1"/>
        <c:tickLblPos val="nextTo"/>
        <c:crossAx val="50198016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</c:legend>
    <c:plotVisOnly val="1"/>
  </c:chart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 sz="1600"/>
            </a:pPr>
            <a:r>
              <a:rPr lang="ru-RU" sz="1600" dirty="0"/>
              <a:t>Финансовая помощь сельским поселениям МО "</a:t>
            </a:r>
            <a:r>
              <a:rPr lang="ru-RU" sz="1600" dirty="0" err="1"/>
              <a:t>Турочакский</a:t>
            </a:r>
            <a:r>
              <a:rPr lang="ru-RU" sz="1600" dirty="0"/>
              <a:t> район" за 2015 </a:t>
            </a:r>
            <a:r>
              <a:rPr lang="ru-RU" sz="1600" dirty="0" smtClean="0"/>
              <a:t>. (в тыс. руб.)</a:t>
            </a:r>
          </a:p>
          <a:p>
            <a:pPr>
              <a:defRPr sz="1600"/>
            </a:pPr>
            <a:endParaRPr lang="ru-RU" sz="1600" dirty="0"/>
          </a:p>
        </c:rich>
      </c:tx>
      <c:layout>
        <c:manualLayout>
          <c:xMode val="edge"/>
          <c:yMode val="edge"/>
          <c:x val="0.10280086516963158"/>
          <c:y val="1.1363636363636367E-2"/>
        </c:manualLayout>
      </c:layout>
    </c:title>
    <c:view3D>
      <c:rotX val="75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Финансовая помощь сельским поселениям МО "Турочакский район" за 2015 .</c:v>
                </c:pt>
              </c:strCache>
            </c:strRef>
          </c:tx>
          <c:explosion val="25"/>
          <c:dPt>
            <c:idx val="4"/>
            <c:spPr>
              <a:solidFill>
                <a:srgbClr val="7030A0"/>
              </a:solidFill>
            </c:spPr>
          </c:dPt>
          <c:dPt>
            <c:idx val="8"/>
            <c:spPr>
              <a:solidFill>
                <a:srgbClr val="92D050"/>
              </a:solidFill>
            </c:spPr>
          </c:dPt>
          <c:dLbls>
            <c:showVal val="1"/>
            <c:showLeaderLines val="1"/>
          </c:dLbls>
          <c:cat>
            <c:strRef>
              <c:f>Лист1!$A$2:$A$11</c:f>
              <c:strCache>
                <c:ptCount val="9"/>
                <c:pt idx="0">
                  <c:v>Артыбашское СП</c:v>
                </c:pt>
                <c:pt idx="1">
                  <c:v>Бийкинское СП</c:v>
                </c:pt>
                <c:pt idx="2">
                  <c:v>Дмитриевское СП</c:v>
                </c:pt>
                <c:pt idx="3">
                  <c:v>Кебезенское СП</c:v>
                </c:pt>
                <c:pt idx="4">
                  <c:v>Курмач-Байгольское СП</c:v>
                </c:pt>
                <c:pt idx="5">
                  <c:v>Майское СП</c:v>
                </c:pt>
                <c:pt idx="6">
                  <c:v>Озеро-Куреевское СП</c:v>
                </c:pt>
                <c:pt idx="7">
                  <c:v>Тондошенское СП</c:v>
                </c:pt>
                <c:pt idx="8">
                  <c:v>Турочакское СП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2857.38</c:v>
                </c:pt>
                <c:pt idx="1">
                  <c:v>3145.33</c:v>
                </c:pt>
                <c:pt idx="2">
                  <c:v>1870.2</c:v>
                </c:pt>
                <c:pt idx="3">
                  <c:v>3472.9</c:v>
                </c:pt>
                <c:pt idx="4">
                  <c:v>948.62</c:v>
                </c:pt>
                <c:pt idx="5">
                  <c:v>940.4</c:v>
                </c:pt>
                <c:pt idx="6">
                  <c:v>1887.7</c:v>
                </c:pt>
                <c:pt idx="7">
                  <c:v>2923.18</c:v>
                </c:pt>
                <c:pt idx="8">
                  <c:v>8222.0400000000009</c:v>
                </c:pt>
              </c:numCache>
            </c:numRef>
          </c:val>
        </c:ser>
      </c:pie3D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Структура </a:t>
            </a:r>
            <a:r>
              <a:rPr lang="ru-RU" dirty="0"/>
              <a:t>расходов </a:t>
            </a:r>
            <a:r>
              <a:rPr lang="ru-RU" dirty="0" smtClean="0"/>
              <a:t>в разрезе главных распорядителей </a:t>
            </a:r>
          </a:p>
          <a:p>
            <a:pPr>
              <a:defRPr/>
            </a:pPr>
            <a:r>
              <a:rPr lang="ru-RU" dirty="0" smtClean="0"/>
              <a:t>бюджета </a:t>
            </a:r>
            <a:r>
              <a:rPr lang="ru-RU" dirty="0"/>
              <a:t>муниципального образования "</a:t>
            </a:r>
            <a:r>
              <a:rPr lang="ru-RU" dirty="0" err="1"/>
              <a:t>Турочакский</a:t>
            </a:r>
            <a:r>
              <a:rPr lang="ru-RU" dirty="0"/>
              <a:t> район" за </a:t>
            </a:r>
            <a:r>
              <a:rPr lang="ru-RU" dirty="0" smtClean="0"/>
              <a:t>2015 </a:t>
            </a:r>
            <a:r>
              <a:rPr lang="ru-RU" dirty="0"/>
              <a:t>год,  в тыс. руб.</a:t>
            </a:r>
          </a:p>
        </c:rich>
      </c:tx>
      <c:layout/>
    </c:title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Ведомственная структура расходов бюджета муниципального образования "Турочакский район" за 2014 год,  в тыс. руб.</c:v>
                </c:pt>
              </c:strCache>
            </c:strRef>
          </c:tx>
          <c:dPt>
            <c:idx val="0"/>
            <c:spPr>
              <a:solidFill>
                <a:srgbClr val="7030A0"/>
              </a:solidFill>
            </c:spPr>
          </c:dPt>
          <c:dPt>
            <c:idx val="1"/>
            <c:spPr>
              <a:solidFill>
                <a:schemeClr val="accent1"/>
              </a:solidFill>
            </c:spPr>
          </c:dPt>
          <c:dPt>
            <c:idx val="2"/>
            <c:spPr>
              <a:solidFill>
                <a:srgbClr val="0070C0"/>
              </a:solidFill>
            </c:spPr>
          </c:dPt>
          <c:dPt>
            <c:idx val="3"/>
            <c:spPr>
              <a:solidFill>
                <a:srgbClr val="00B050"/>
              </a:solidFill>
            </c:spPr>
          </c:dPt>
          <c:dPt>
            <c:idx val="4"/>
            <c:spPr>
              <a:solidFill>
                <a:schemeClr val="bg2">
                  <a:lumMod val="75000"/>
                </a:schemeClr>
              </a:solidFill>
            </c:spPr>
          </c:dPt>
          <c:dPt>
            <c:idx val="5"/>
            <c:spPr>
              <a:solidFill>
                <a:srgbClr val="FF0000"/>
              </a:solidFill>
            </c:spPr>
          </c:dPt>
          <c:cat>
            <c:strRef>
              <c:f>Лист1!$A$2:$A$7</c:f>
              <c:strCache>
                <c:ptCount val="6"/>
                <c:pt idx="0">
                  <c:v>Совет депутатов</c:v>
                </c:pt>
                <c:pt idx="1">
                  <c:v>Администрация района</c:v>
                </c:pt>
                <c:pt idx="2">
                  <c:v>Финансовый отдел</c:v>
                </c:pt>
                <c:pt idx="3">
                  <c:v>Управление Образования</c:v>
                </c:pt>
                <c:pt idx="4">
                  <c:v>Отдел межмуниципальных отношений</c:v>
                </c:pt>
                <c:pt idx="5">
                  <c:v>Контрольно-ревизионная комиссия</c:v>
                </c:pt>
              </c:strCache>
            </c:strRef>
          </c:cat>
          <c:val>
            <c:numRef>
              <c:f>Лист1!$B$2:$B$7</c:f>
              <c:numCache>
                <c:formatCode>_-* #,##0.00_р_._-;\-* #,##0.00_р_._-;_-* "-"??_р_._-;_-@_-</c:formatCode>
                <c:ptCount val="6"/>
                <c:pt idx="0">
                  <c:v>2964.3</c:v>
                </c:pt>
                <c:pt idx="1">
                  <c:v>159663.9</c:v>
                </c:pt>
                <c:pt idx="2">
                  <c:v>25102.5</c:v>
                </c:pt>
                <c:pt idx="3">
                  <c:v>215448.1</c:v>
                </c:pt>
                <c:pt idx="4">
                  <c:v>9721.6</c:v>
                </c:pt>
                <c:pt idx="5">
                  <c:v>1331.7</c:v>
                </c:pt>
              </c:numCache>
            </c:numRef>
          </c:val>
        </c:ser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67820720326625861"/>
          <c:y val="0.30602518435195736"/>
          <c:w val="0.30424126006747526"/>
          <c:h val="0.64757854631200562"/>
        </c:manualLayout>
      </c:layout>
    </c:legend>
    <c:plotVisOnly val="1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1140CC-D5EA-4756-8F98-0A9C9E7773E7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B2DC1E2-E339-4B80-8995-46824BEB5E64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dirty="0"/>
            <a:t>Поступление доходов в консолидированный </a:t>
          </a:r>
          <a:r>
            <a:rPr lang="ru-RU" sz="1400" dirty="0" smtClean="0"/>
            <a:t>бюджет МО «</a:t>
          </a:r>
          <a:r>
            <a:rPr lang="ru-RU" sz="1400" dirty="0" err="1" smtClean="0"/>
            <a:t>Турочакский</a:t>
          </a:r>
          <a:r>
            <a:rPr lang="ru-RU" sz="1400" dirty="0" smtClean="0"/>
            <a:t> район» </a:t>
          </a:r>
          <a:r>
            <a:rPr lang="ru-RU" sz="1400" dirty="0"/>
            <a:t>в </a:t>
          </a:r>
          <a:r>
            <a:rPr lang="ru-RU" sz="1400" dirty="0" smtClean="0"/>
            <a:t>2015 </a:t>
          </a:r>
          <a:r>
            <a:rPr lang="ru-RU" sz="1400" dirty="0"/>
            <a:t>г.</a:t>
          </a:r>
        </a:p>
        <a:p>
          <a:r>
            <a:rPr lang="ru-RU" sz="1400" dirty="0" smtClean="0"/>
            <a:t>421 061,09 тыс.рублей </a:t>
          </a:r>
          <a:endParaRPr lang="ru-RU" sz="1400" dirty="0"/>
        </a:p>
      </dgm:t>
    </dgm:pt>
    <dgm:pt modelId="{48C26FD4-F4DE-44C4-868B-982BA264C1A9}" type="parTrans" cxnId="{EECD89BC-F027-458A-8E2E-391D13477E20}">
      <dgm:prSet/>
      <dgm:spPr/>
      <dgm:t>
        <a:bodyPr/>
        <a:lstStyle/>
        <a:p>
          <a:endParaRPr lang="ru-RU"/>
        </a:p>
      </dgm:t>
    </dgm:pt>
    <dgm:pt modelId="{394363F2-E5C5-4C71-999B-A76B4DB6D925}" type="sibTrans" cxnId="{EECD89BC-F027-458A-8E2E-391D13477E20}">
      <dgm:prSet/>
      <dgm:spPr/>
      <dgm:t>
        <a:bodyPr/>
        <a:lstStyle/>
        <a:p>
          <a:endParaRPr lang="ru-RU"/>
        </a:p>
      </dgm:t>
    </dgm:pt>
    <dgm:pt modelId="{334A6B9C-4C52-4995-B8FD-D8BF6A3A117D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dirty="0"/>
            <a:t>безвозмездные поступления </a:t>
          </a:r>
          <a:r>
            <a:rPr lang="ru-RU" sz="1400" dirty="0" smtClean="0"/>
            <a:t>351 790,58 тыс</a:t>
          </a:r>
          <a:r>
            <a:rPr lang="ru-RU" sz="1400" dirty="0"/>
            <a:t>. рублей</a:t>
          </a:r>
        </a:p>
      </dgm:t>
    </dgm:pt>
    <dgm:pt modelId="{4E5B444A-E312-449E-93F1-0617A983617A}" type="parTrans" cxnId="{2D5DFFBE-8F93-460E-AB68-B297D83F3AD3}">
      <dgm:prSet/>
      <dgm:spPr/>
      <dgm:t>
        <a:bodyPr/>
        <a:lstStyle/>
        <a:p>
          <a:endParaRPr lang="ru-RU" sz="1400"/>
        </a:p>
      </dgm:t>
    </dgm:pt>
    <dgm:pt modelId="{40E4FE7C-18D6-4413-879D-BEDAF43551CB}" type="sibTrans" cxnId="{2D5DFFBE-8F93-460E-AB68-B297D83F3AD3}">
      <dgm:prSet/>
      <dgm:spPr/>
      <dgm:t>
        <a:bodyPr/>
        <a:lstStyle/>
        <a:p>
          <a:endParaRPr lang="ru-RU"/>
        </a:p>
      </dgm:t>
    </dgm:pt>
    <dgm:pt modelId="{AF7C0211-719D-4111-8AA6-BC5B1A700792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dirty="0"/>
            <a:t>налоговые доходы</a:t>
          </a:r>
        </a:p>
        <a:p>
          <a:r>
            <a:rPr lang="ru-RU" sz="1400" dirty="0" smtClean="0"/>
            <a:t>63 416,45 тыс</a:t>
          </a:r>
          <a:r>
            <a:rPr lang="ru-RU" sz="1400" dirty="0"/>
            <a:t>. рублей</a:t>
          </a:r>
        </a:p>
      </dgm:t>
    </dgm:pt>
    <dgm:pt modelId="{2DF6076A-2A8F-468D-8B18-DFE89379F014}" type="parTrans" cxnId="{35E7022F-3537-4C35-B700-25B57E0DADB5}">
      <dgm:prSet/>
      <dgm:spPr/>
      <dgm:t>
        <a:bodyPr/>
        <a:lstStyle/>
        <a:p>
          <a:endParaRPr lang="ru-RU" sz="1400"/>
        </a:p>
      </dgm:t>
    </dgm:pt>
    <dgm:pt modelId="{5F57DF4C-F7CC-45B5-B06B-8DCCD02581C9}" type="sibTrans" cxnId="{35E7022F-3537-4C35-B700-25B57E0DADB5}">
      <dgm:prSet/>
      <dgm:spPr/>
      <dgm:t>
        <a:bodyPr/>
        <a:lstStyle/>
        <a:p>
          <a:endParaRPr lang="ru-RU"/>
        </a:p>
      </dgm:t>
    </dgm:pt>
    <dgm:pt modelId="{247E4A46-1A24-42B3-A178-1F38893820A0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dirty="0"/>
            <a:t>неналоговые доходы </a:t>
          </a:r>
          <a:endParaRPr lang="ru-RU" sz="1400" dirty="0" smtClean="0"/>
        </a:p>
        <a:p>
          <a:r>
            <a:rPr lang="ru-RU" sz="1400" dirty="0" smtClean="0"/>
            <a:t>5 854,06 тыс</a:t>
          </a:r>
          <a:r>
            <a:rPr lang="ru-RU" sz="1400" dirty="0"/>
            <a:t>. рублей</a:t>
          </a:r>
        </a:p>
      </dgm:t>
    </dgm:pt>
    <dgm:pt modelId="{CBBBD233-D9B6-43F8-BC2F-36425EE0186A}" type="sibTrans" cxnId="{D17E5B86-102C-46D5-9E9A-DF2AC918FCA5}">
      <dgm:prSet/>
      <dgm:spPr/>
      <dgm:t>
        <a:bodyPr/>
        <a:lstStyle/>
        <a:p>
          <a:endParaRPr lang="ru-RU"/>
        </a:p>
      </dgm:t>
    </dgm:pt>
    <dgm:pt modelId="{6B9B3899-4476-47F3-B04B-0AD76A6DFCA3}" type="parTrans" cxnId="{D17E5B86-102C-46D5-9E9A-DF2AC918FCA5}">
      <dgm:prSet/>
      <dgm:spPr/>
      <dgm:t>
        <a:bodyPr/>
        <a:lstStyle/>
        <a:p>
          <a:endParaRPr lang="ru-RU" sz="1400"/>
        </a:p>
      </dgm:t>
    </dgm:pt>
    <dgm:pt modelId="{591478FA-3310-4CA3-BE2B-971ECCAD327D}" type="pres">
      <dgm:prSet presAssocID="{611140CC-D5EA-4756-8F98-0A9C9E7773E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F7177FF-6977-4DD6-8EC5-393B015A0525}" type="pres">
      <dgm:prSet presAssocID="{9B2DC1E2-E339-4B80-8995-46824BEB5E64}" presName="hierRoot1" presStyleCnt="0">
        <dgm:presLayoutVars>
          <dgm:hierBranch val="init"/>
        </dgm:presLayoutVars>
      </dgm:prSet>
      <dgm:spPr/>
    </dgm:pt>
    <dgm:pt modelId="{0CEABD93-D6EA-4EFA-A5C6-2D10BDBA5F8F}" type="pres">
      <dgm:prSet presAssocID="{9B2DC1E2-E339-4B80-8995-46824BEB5E64}" presName="rootComposite1" presStyleCnt="0"/>
      <dgm:spPr/>
    </dgm:pt>
    <dgm:pt modelId="{160E17BC-BC5E-445E-8C79-1BBC11C3855A}" type="pres">
      <dgm:prSet presAssocID="{9B2DC1E2-E339-4B80-8995-46824BEB5E64}" presName="rootText1" presStyleLbl="node0" presStyleIdx="0" presStyleCnt="1" custScaleX="181939" custScaleY="20004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1C40FEF-AC3E-4071-B592-4024E85959BD}" type="pres">
      <dgm:prSet presAssocID="{9B2DC1E2-E339-4B80-8995-46824BEB5E64}" presName="rootConnector1" presStyleLbl="node1" presStyleIdx="0" presStyleCnt="0"/>
      <dgm:spPr/>
      <dgm:t>
        <a:bodyPr/>
        <a:lstStyle/>
        <a:p>
          <a:endParaRPr lang="ru-RU"/>
        </a:p>
      </dgm:t>
    </dgm:pt>
    <dgm:pt modelId="{3DDB394B-D0BB-455D-8470-094081073C8A}" type="pres">
      <dgm:prSet presAssocID="{9B2DC1E2-E339-4B80-8995-46824BEB5E64}" presName="hierChild2" presStyleCnt="0"/>
      <dgm:spPr/>
    </dgm:pt>
    <dgm:pt modelId="{5A4AE4FD-5910-4521-8AA6-3857C2593601}" type="pres">
      <dgm:prSet presAssocID="{2DF6076A-2A8F-468D-8B18-DFE89379F014}" presName="Name37" presStyleLbl="parChTrans1D2" presStyleIdx="0" presStyleCnt="3"/>
      <dgm:spPr/>
      <dgm:t>
        <a:bodyPr/>
        <a:lstStyle/>
        <a:p>
          <a:endParaRPr lang="ru-RU"/>
        </a:p>
      </dgm:t>
    </dgm:pt>
    <dgm:pt modelId="{8CB38983-90E9-4E12-9F94-6B1CED0A5836}" type="pres">
      <dgm:prSet presAssocID="{AF7C0211-719D-4111-8AA6-BC5B1A700792}" presName="hierRoot2" presStyleCnt="0">
        <dgm:presLayoutVars>
          <dgm:hierBranch val="init"/>
        </dgm:presLayoutVars>
      </dgm:prSet>
      <dgm:spPr/>
    </dgm:pt>
    <dgm:pt modelId="{0F5B0E55-5F74-4015-BD73-322020629361}" type="pres">
      <dgm:prSet presAssocID="{AF7C0211-719D-4111-8AA6-BC5B1A700792}" presName="rootComposite" presStyleCnt="0"/>
      <dgm:spPr/>
    </dgm:pt>
    <dgm:pt modelId="{404E6B3A-B342-4D7A-8FD6-1036826A335E}" type="pres">
      <dgm:prSet presAssocID="{AF7C0211-719D-4111-8AA6-BC5B1A700792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0019548-4449-4F1F-8162-9D1476240E47}" type="pres">
      <dgm:prSet presAssocID="{AF7C0211-719D-4111-8AA6-BC5B1A700792}" presName="rootConnector" presStyleLbl="node2" presStyleIdx="0" presStyleCnt="3"/>
      <dgm:spPr/>
      <dgm:t>
        <a:bodyPr/>
        <a:lstStyle/>
        <a:p>
          <a:endParaRPr lang="ru-RU"/>
        </a:p>
      </dgm:t>
    </dgm:pt>
    <dgm:pt modelId="{648F47E1-4844-4B43-BB9B-1EC00C253E6E}" type="pres">
      <dgm:prSet presAssocID="{AF7C0211-719D-4111-8AA6-BC5B1A700792}" presName="hierChild4" presStyleCnt="0"/>
      <dgm:spPr/>
    </dgm:pt>
    <dgm:pt modelId="{38DDE686-055D-4371-9A9D-2A6F265E708E}" type="pres">
      <dgm:prSet presAssocID="{AF7C0211-719D-4111-8AA6-BC5B1A700792}" presName="hierChild5" presStyleCnt="0"/>
      <dgm:spPr/>
    </dgm:pt>
    <dgm:pt modelId="{476EEBA2-776A-48F7-A139-CEC6B5034CCD}" type="pres">
      <dgm:prSet presAssocID="{6B9B3899-4476-47F3-B04B-0AD76A6DFCA3}" presName="Name37" presStyleLbl="parChTrans1D2" presStyleIdx="1" presStyleCnt="3"/>
      <dgm:spPr/>
      <dgm:t>
        <a:bodyPr/>
        <a:lstStyle/>
        <a:p>
          <a:endParaRPr lang="ru-RU"/>
        </a:p>
      </dgm:t>
    </dgm:pt>
    <dgm:pt modelId="{397FAEC5-16A6-4B14-815D-0A1828D9030A}" type="pres">
      <dgm:prSet presAssocID="{247E4A46-1A24-42B3-A178-1F38893820A0}" presName="hierRoot2" presStyleCnt="0">
        <dgm:presLayoutVars>
          <dgm:hierBranch val="init"/>
        </dgm:presLayoutVars>
      </dgm:prSet>
      <dgm:spPr/>
    </dgm:pt>
    <dgm:pt modelId="{7B4EBDC6-7621-4D99-A558-4FBE881C2717}" type="pres">
      <dgm:prSet presAssocID="{247E4A46-1A24-42B3-A178-1F38893820A0}" presName="rootComposite" presStyleCnt="0"/>
      <dgm:spPr/>
    </dgm:pt>
    <dgm:pt modelId="{269962EA-E9A4-4E60-A75A-8867722AD807}" type="pres">
      <dgm:prSet presAssocID="{247E4A46-1A24-42B3-A178-1F38893820A0}" presName="rootText" presStyleLbl="node2" presStyleIdx="1" presStyleCnt="3" custScaleX="10768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98F0093-EA5D-40E1-BE3B-D7F16663E3C5}" type="pres">
      <dgm:prSet presAssocID="{247E4A46-1A24-42B3-A178-1F38893820A0}" presName="rootConnector" presStyleLbl="node2" presStyleIdx="1" presStyleCnt="3"/>
      <dgm:spPr/>
      <dgm:t>
        <a:bodyPr/>
        <a:lstStyle/>
        <a:p>
          <a:endParaRPr lang="ru-RU"/>
        </a:p>
      </dgm:t>
    </dgm:pt>
    <dgm:pt modelId="{84487699-EE40-44DC-951E-FB31AC49E5ED}" type="pres">
      <dgm:prSet presAssocID="{247E4A46-1A24-42B3-A178-1F38893820A0}" presName="hierChild4" presStyleCnt="0"/>
      <dgm:spPr/>
    </dgm:pt>
    <dgm:pt modelId="{0013FBD3-6029-4DC7-94C1-556430716F56}" type="pres">
      <dgm:prSet presAssocID="{247E4A46-1A24-42B3-A178-1F38893820A0}" presName="hierChild5" presStyleCnt="0"/>
      <dgm:spPr/>
    </dgm:pt>
    <dgm:pt modelId="{E263A402-93DE-4207-8F34-3BDF8E21DBBF}" type="pres">
      <dgm:prSet presAssocID="{4E5B444A-E312-449E-93F1-0617A983617A}" presName="Name37" presStyleLbl="parChTrans1D2" presStyleIdx="2" presStyleCnt="3"/>
      <dgm:spPr/>
      <dgm:t>
        <a:bodyPr/>
        <a:lstStyle/>
        <a:p>
          <a:endParaRPr lang="ru-RU"/>
        </a:p>
      </dgm:t>
    </dgm:pt>
    <dgm:pt modelId="{31EBF97C-C969-433F-9BDD-33B301D6C9A2}" type="pres">
      <dgm:prSet presAssocID="{334A6B9C-4C52-4995-B8FD-D8BF6A3A117D}" presName="hierRoot2" presStyleCnt="0">
        <dgm:presLayoutVars>
          <dgm:hierBranch val="init"/>
        </dgm:presLayoutVars>
      </dgm:prSet>
      <dgm:spPr/>
    </dgm:pt>
    <dgm:pt modelId="{1B5FA212-9E72-4069-9CD7-6FCB076F9FCD}" type="pres">
      <dgm:prSet presAssocID="{334A6B9C-4C52-4995-B8FD-D8BF6A3A117D}" presName="rootComposite" presStyleCnt="0"/>
      <dgm:spPr/>
    </dgm:pt>
    <dgm:pt modelId="{0B1A4655-6853-47A8-88E6-E347F30FE7E0}" type="pres">
      <dgm:prSet presAssocID="{334A6B9C-4C52-4995-B8FD-D8BF6A3A117D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BD4EF73-543B-4795-BB52-3F7359C978EA}" type="pres">
      <dgm:prSet presAssocID="{334A6B9C-4C52-4995-B8FD-D8BF6A3A117D}" presName="rootConnector" presStyleLbl="node2" presStyleIdx="2" presStyleCnt="3"/>
      <dgm:spPr/>
      <dgm:t>
        <a:bodyPr/>
        <a:lstStyle/>
        <a:p>
          <a:endParaRPr lang="ru-RU"/>
        </a:p>
      </dgm:t>
    </dgm:pt>
    <dgm:pt modelId="{2988EBA2-28AB-48A0-96A2-B732E709B4F4}" type="pres">
      <dgm:prSet presAssocID="{334A6B9C-4C52-4995-B8FD-D8BF6A3A117D}" presName="hierChild4" presStyleCnt="0"/>
      <dgm:spPr/>
    </dgm:pt>
    <dgm:pt modelId="{937C0295-97FF-4A88-ADC0-5A2EDDFBFA55}" type="pres">
      <dgm:prSet presAssocID="{334A6B9C-4C52-4995-B8FD-D8BF6A3A117D}" presName="hierChild5" presStyleCnt="0"/>
      <dgm:spPr/>
    </dgm:pt>
    <dgm:pt modelId="{53122911-8C4A-41F6-A3F7-AE6FDF25949B}" type="pres">
      <dgm:prSet presAssocID="{9B2DC1E2-E339-4B80-8995-46824BEB5E64}" presName="hierChild3" presStyleCnt="0"/>
      <dgm:spPr/>
    </dgm:pt>
  </dgm:ptLst>
  <dgm:cxnLst>
    <dgm:cxn modelId="{83C4CFE0-1CB3-48A5-8BCE-B3F43A04E2F7}" type="presOf" srcId="{AF7C0211-719D-4111-8AA6-BC5B1A700792}" destId="{404E6B3A-B342-4D7A-8FD6-1036826A335E}" srcOrd="0" destOrd="0" presId="urn:microsoft.com/office/officeart/2005/8/layout/orgChart1"/>
    <dgm:cxn modelId="{F00AF138-9B86-4CF9-853C-A2D09D534E45}" type="presOf" srcId="{247E4A46-1A24-42B3-A178-1F38893820A0}" destId="{698F0093-EA5D-40E1-BE3B-D7F16663E3C5}" srcOrd="1" destOrd="0" presId="urn:microsoft.com/office/officeart/2005/8/layout/orgChart1"/>
    <dgm:cxn modelId="{2D5DFFBE-8F93-460E-AB68-B297D83F3AD3}" srcId="{9B2DC1E2-E339-4B80-8995-46824BEB5E64}" destId="{334A6B9C-4C52-4995-B8FD-D8BF6A3A117D}" srcOrd="2" destOrd="0" parTransId="{4E5B444A-E312-449E-93F1-0617A983617A}" sibTransId="{40E4FE7C-18D6-4413-879D-BEDAF43551CB}"/>
    <dgm:cxn modelId="{FC2943E7-0C59-4B4E-B3BA-828C98DC9A1A}" type="presOf" srcId="{247E4A46-1A24-42B3-A178-1F38893820A0}" destId="{269962EA-E9A4-4E60-A75A-8867722AD807}" srcOrd="0" destOrd="0" presId="urn:microsoft.com/office/officeart/2005/8/layout/orgChart1"/>
    <dgm:cxn modelId="{D17E5B86-102C-46D5-9E9A-DF2AC918FCA5}" srcId="{9B2DC1E2-E339-4B80-8995-46824BEB5E64}" destId="{247E4A46-1A24-42B3-A178-1F38893820A0}" srcOrd="1" destOrd="0" parTransId="{6B9B3899-4476-47F3-B04B-0AD76A6DFCA3}" sibTransId="{CBBBD233-D9B6-43F8-BC2F-36425EE0186A}"/>
    <dgm:cxn modelId="{979CEA51-E7BA-458B-83CA-30EBEC60D735}" type="presOf" srcId="{334A6B9C-4C52-4995-B8FD-D8BF6A3A117D}" destId="{EBD4EF73-543B-4795-BB52-3F7359C978EA}" srcOrd="1" destOrd="0" presId="urn:microsoft.com/office/officeart/2005/8/layout/orgChart1"/>
    <dgm:cxn modelId="{B4CB3F72-6F94-4FF3-B81C-39FF5E09B433}" type="presOf" srcId="{334A6B9C-4C52-4995-B8FD-D8BF6A3A117D}" destId="{0B1A4655-6853-47A8-88E6-E347F30FE7E0}" srcOrd="0" destOrd="0" presId="urn:microsoft.com/office/officeart/2005/8/layout/orgChart1"/>
    <dgm:cxn modelId="{C1F790BF-97CC-4F60-BC3D-0D2B06043D56}" type="presOf" srcId="{4E5B444A-E312-449E-93F1-0617A983617A}" destId="{E263A402-93DE-4207-8F34-3BDF8E21DBBF}" srcOrd="0" destOrd="0" presId="urn:microsoft.com/office/officeart/2005/8/layout/orgChart1"/>
    <dgm:cxn modelId="{0E5B2F9A-6AA8-4A1F-B229-9EE8C69A9660}" type="presOf" srcId="{6B9B3899-4476-47F3-B04B-0AD76A6DFCA3}" destId="{476EEBA2-776A-48F7-A139-CEC6B5034CCD}" srcOrd="0" destOrd="0" presId="urn:microsoft.com/office/officeart/2005/8/layout/orgChart1"/>
    <dgm:cxn modelId="{159BB98A-1B4D-4789-80E8-148B95ADC6BB}" type="presOf" srcId="{AF7C0211-719D-4111-8AA6-BC5B1A700792}" destId="{20019548-4449-4F1F-8162-9D1476240E47}" srcOrd="1" destOrd="0" presId="urn:microsoft.com/office/officeart/2005/8/layout/orgChart1"/>
    <dgm:cxn modelId="{35E7022F-3537-4C35-B700-25B57E0DADB5}" srcId="{9B2DC1E2-E339-4B80-8995-46824BEB5E64}" destId="{AF7C0211-719D-4111-8AA6-BC5B1A700792}" srcOrd="0" destOrd="0" parTransId="{2DF6076A-2A8F-468D-8B18-DFE89379F014}" sibTransId="{5F57DF4C-F7CC-45B5-B06B-8DCCD02581C9}"/>
    <dgm:cxn modelId="{A04C68BC-3FC0-40A5-9EAF-C3C879142D79}" type="presOf" srcId="{611140CC-D5EA-4756-8F98-0A9C9E7773E7}" destId="{591478FA-3310-4CA3-BE2B-971ECCAD327D}" srcOrd="0" destOrd="0" presId="urn:microsoft.com/office/officeart/2005/8/layout/orgChart1"/>
    <dgm:cxn modelId="{B7C9BB66-F3E1-4604-A280-0CA1DC968C66}" type="presOf" srcId="{2DF6076A-2A8F-468D-8B18-DFE89379F014}" destId="{5A4AE4FD-5910-4521-8AA6-3857C2593601}" srcOrd="0" destOrd="0" presId="urn:microsoft.com/office/officeart/2005/8/layout/orgChart1"/>
    <dgm:cxn modelId="{EECD89BC-F027-458A-8E2E-391D13477E20}" srcId="{611140CC-D5EA-4756-8F98-0A9C9E7773E7}" destId="{9B2DC1E2-E339-4B80-8995-46824BEB5E64}" srcOrd="0" destOrd="0" parTransId="{48C26FD4-F4DE-44C4-868B-982BA264C1A9}" sibTransId="{394363F2-E5C5-4C71-999B-A76B4DB6D925}"/>
    <dgm:cxn modelId="{1B6A03A7-7177-4028-BB93-DF59D0922A17}" type="presOf" srcId="{9B2DC1E2-E339-4B80-8995-46824BEB5E64}" destId="{160E17BC-BC5E-445E-8C79-1BBC11C3855A}" srcOrd="0" destOrd="0" presId="urn:microsoft.com/office/officeart/2005/8/layout/orgChart1"/>
    <dgm:cxn modelId="{A127D100-501D-477F-AE99-B37DDC7AC520}" type="presOf" srcId="{9B2DC1E2-E339-4B80-8995-46824BEB5E64}" destId="{B1C40FEF-AC3E-4071-B592-4024E85959BD}" srcOrd="1" destOrd="0" presId="urn:microsoft.com/office/officeart/2005/8/layout/orgChart1"/>
    <dgm:cxn modelId="{C9015AA1-2EC0-4E6D-BAA1-53C9216DE636}" type="presParOf" srcId="{591478FA-3310-4CA3-BE2B-971ECCAD327D}" destId="{4F7177FF-6977-4DD6-8EC5-393B015A0525}" srcOrd="0" destOrd="0" presId="urn:microsoft.com/office/officeart/2005/8/layout/orgChart1"/>
    <dgm:cxn modelId="{DE2B098D-3F12-4CB1-ACF3-0005553EC57C}" type="presParOf" srcId="{4F7177FF-6977-4DD6-8EC5-393B015A0525}" destId="{0CEABD93-D6EA-4EFA-A5C6-2D10BDBA5F8F}" srcOrd="0" destOrd="0" presId="urn:microsoft.com/office/officeart/2005/8/layout/orgChart1"/>
    <dgm:cxn modelId="{9DF85909-0A3A-44CD-9272-DA4431B12300}" type="presParOf" srcId="{0CEABD93-D6EA-4EFA-A5C6-2D10BDBA5F8F}" destId="{160E17BC-BC5E-445E-8C79-1BBC11C3855A}" srcOrd="0" destOrd="0" presId="urn:microsoft.com/office/officeart/2005/8/layout/orgChart1"/>
    <dgm:cxn modelId="{034DFA36-9D8F-464F-A0D2-C9BBADE6EBF4}" type="presParOf" srcId="{0CEABD93-D6EA-4EFA-A5C6-2D10BDBA5F8F}" destId="{B1C40FEF-AC3E-4071-B592-4024E85959BD}" srcOrd="1" destOrd="0" presId="urn:microsoft.com/office/officeart/2005/8/layout/orgChart1"/>
    <dgm:cxn modelId="{056F5052-6C37-4E0F-9BB6-DD11915837E5}" type="presParOf" srcId="{4F7177FF-6977-4DD6-8EC5-393B015A0525}" destId="{3DDB394B-D0BB-455D-8470-094081073C8A}" srcOrd="1" destOrd="0" presId="urn:microsoft.com/office/officeart/2005/8/layout/orgChart1"/>
    <dgm:cxn modelId="{2D00C72E-6833-4664-93CD-5A823929B738}" type="presParOf" srcId="{3DDB394B-D0BB-455D-8470-094081073C8A}" destId="{5A4AE4FD-5910-4521-8AA6-3857C2593601}" srcOrd="0" destOrd="0" presId="urn:microsoft.com/office/officeart/2005/8/layout/orgChart1"/>
    <dgm:cxn modelId="{CA808BE7-0AB7-464D-9077-BA1D64E8BC36}" type="presParOf" srcId="{3DDB394B-D0BB-455D-8470-094081073C8A}" destId="{8CB38983-90E9-4E12-9F94-6B1CED0A5836}" srcOrd="1" destOrd="0" presId="urn:microsoft.com/office/officeart/2005/8/layout/orgChart1"/>
    <dgm:cxn modelId="{1CB74B75-3FE9-4144-A588-74196C450AEA}" type="presParOf" srcId="{8CB38983-90E9-4E12-9F94-6B1CED0A5836}" destId="{0F5B0E55-5F74-4015-BD73-322020629361}" srcOrd="0" destOrd="0" presId="urn:microsoft.com/office/officeart/2005/8/layout/orgChart1"/>
    <dgm:cxn modelId="{DE78005A-703B-44A4-8384-A5F6745B592C}" type="presParOf" srcId="{0F5B0E55-5F74-4015-BD73-322020629361}" destId="{404E6B3A-B342-4D7A-8FD6-1036826A335E}" srcOrd="0" destOrd="0" presId="urn:microsoft.com/office/officeart/2005/8/layout/orgChart1"/>
    <dgm:cxn modelId="{E02C8FB3-99EE-4EAF-8F15-7D686D09DA18}" type="presParOf" srcId="{0F5B0E55-5F74-4015-BD73-322020629361}" destId="{20019548-4449-4F1F-8162-9D1476240E47}" srcOrd="1" destOrd="0" presId="urn:microsoft.com/office/officeart/2005/8/layout/orgChart1"/>
    <dgm:cxn modelId="{39B59A4E-6D84-470D-870A-002B23B57C96}" type="presParOf" srcId="{8CB38983-90E9-4E12-9F94-6B1CED0A5836}" destId="{648F47E1-4844-4B43-BB9B-1EC00C253E6E}" srcOrd="1" destOrd="0" presId="urn:microsoft.com/office/officeart/2005/8/layout/orgChart1"/>
    <dgm:cxn modelId="{D3344950-8453-4036-9CF0-DE345CFCF688}" type="presParOf" srcId="{8CB38983-90E9-4E12-9F94-6B1CED0A5836}" destId="{38DDE686-055D-4371-9A9D-2A6F265E708E}" srcOrd="2" destOrd="0" presId="urn:microsoft.com/office/officeart/2005/8/layout/orgChart1"/>
    <dgm:cxn modelId="{98356105-F18F-4F42-BA95-D2A85B37C95C}" type="presParOf" srcId="{3DDB394B-D0BB-455D-8470-094081073C8A}" destId="{476EEBA2-776A-48F7-A139-CEC6B5034CCD}" srcOrd="2" destOrd="0" presId="urn:microsoft.com/office/officeart/2005/8/layout/orgChart1"/>
    <dgm:cxn modelId="{EBCE5EF9-35D7-4F0E-85A5-12EAEDB1D70F}" type="presParOf" srcId="{3DDB394B-D0BB-455D-8470-094081073C8A}" destId="{397FAEC5-16A6-4B14-815D-0A1828D9030A}" srcOrd="3" destOrd="0" presId="urn:microsoft.com/office/officeart/2005/8/layout/orgChart1"/>
    <dgm:cxn modelId="{6D9BF04A-6271-407E-BED6-905668A05652}" type="presParOf" srcId="{397FAEC5-16A6-4B14-815D-0A1828D9030A}" destId="{7B4EBDC6-7621-4D99-A558-4FBE881C2717}" srcOrd="0" destOrd="0" presId="urn:microsoft.com/office/officeart/2005/8/layout/orgChart1"/>
    <dgm:cxn modelId="{5DC94CD5-0F42-4BFD-A60C-515E8BE9C488}" type="presParOf" srcId="{7B4EBDC6-7621-4D99-A558-4FBE881C2717}" destId="{269962EA-E9A4-4E60-A75A-8867722AD807}" srcOrd="0" destOrd="0" presId="urn:microsoft.com/office/officeart/2005/8/layout/orgChart1"/>
    <dgm:cxn modelId="{94E5DEC1-131F-4797-B1DB-28175C80777F}" type="presParOf" srcId="{7B4EBDC6-7621-4D99-A558-4FBE881C2717}" destId="{698F0093-EA5D-40E1-BE3B-D7F16663E3C5}" srcOrd="1" destOrd="0" presId="urn:microsoft.com/office/officeart/2005/8/layout/orgChart1"/>
    <dgm:cxn modelId="{8ECE8CEA-0260-4B52-8290-6A8AEE3A3ABC}" type="presParOf" srcId="{397FAEC5-16A6-4B14-815D-0A1828D9030A}" destId="{84487699-EE40-44DC-951E-FB31AC49E5ED}" srcOrd="1" destOrd="0" presId="urn:microsoft.com/office/officeart/2005/8/layout/orgChart1"/>
    <dgm:cxn modelId="{D31F4443-DD19-4B3C-AF38-EB55CBBF2E43}" type="presParOf" srcId="{397FAEC5-16A6-4B14-815D-0A1828D9030A}" destId="{0013FBD3-6029-4DC7-94C1-556430716F56}" srcOrd="2" destOrd="0" presId="urn:microsoft.com/office/officeart/2005/8/layout/orgChart1"/>
    <dgm:cxn modelId="{5253C77C-357A-46E7-B6A3-F470263BF4A5}" type="presParOf" srcId="{3DDB394B-D0BB-455D-8470-094081073C8A}" destId="{E263A402-93DE-4207-8F34-3BDF8E21DBBF}" srcOrd="4" destOrd="0" presId="urn:microsoft.com/office/officeart/2005/8/layout/orgChart1"/>
    <dgm:cxn modelId="{EE6A3DF1-DA25-45C7-B0B4-9A35DF072302}" type="presParOf" srcId="{3DDB394B-D0BB-455D-8470-094081073C8A}" destId="{31EBF97C-C969-433F-9BDD-33B301D6C9A2}" srcOrd="5" destOrd="0" presId="urn:microsoft.com/office/officeart/2005/8/layout/orgChart1"/>
    <dgm:cxn modelId="{CC6901F6-7FC4-4593-B755-121D72E2D49F}" type="presParOf" srcId="{31EBF97C-C969-433F-9BDD-33B301D6C9A2}" destId="{1B5FA212-9E72-4069-9CD7-6FCB076F9FCD}" srcOrd="0" destOrd="0" presId="urn:microsoft.com/office/officeart/2005/8/layout/orgChart1"/>
    <dgm:cxn modelId="{E6E7725F-E298-46AE-97B7-F87B58C6F217}" type="presParOf" srcId="{1B5FA212-9E72-4069-9CD7-6FCB076F9FCD}" destId="{0B1A4655-6853-47A8-88E6-E347F30FE7E0}" srcOrd="0" destOrd="0" presId="urn:microsoft.com/office/officeart/2005/8/layout/orgChart1"/>
    <dgm:cxn modelId="{5D8876A9-7776-431B-9A5D-83B71F576827}" type="presParOf" srcId="{1B5FA212-9E72-4069-9CD7-6FCB076F9FCD}" destId="{EBD4EF73-543B-4795-BB52-3F7359C978EA}" srcOrd="1" destOrd="0" presId="urn:microsoft.com/office/officeart/2005/8/layout/orgChart1"/>
    <dgm:cxn modelId="{F70FDE88-2149-45DD-B1CD-F3CAE9D3C730}" type="presParOf" srcId="{31EBF97C-C969-433F-9BDD-33B301D6C9A2}" destId="{2988EBA2-28AB-48A0-96A2-B732E709B4F4}" srcOrd="1" destOrd="0" presId="urn:microsoft.com/office/officeart/2005/8/layout/orgChart1"/>
    <dgm:cxn modelId="{9C5031EF-14F6-46FF-B310-D949A00BB5A6}" type="presParOf" srcId="{31EBF97C-C969-433F-9BDD-33B301D6C9A2}" destId="{937C0295-97FF-4A88-ADC0-5A2EDDFBFA55}" srcOrd="2" destOrd="0" presId="urn:microsoft.com/office/officeart/2005/8/layout/orgChart1"/>
    <dgm:cxn modelId="{888E60D6-295E-4F99-BF60-6631523C30E6}" type="presParOf" srcId="{4F7177FF-6977-4DD6-8EC5-393B015A0525}" destId="{53122911-8C4A-41F6-A3F7-AE6FDF25949B}" srcOrd="2" destOrd="0" presId="urn:microsoft.com/office/officeart/2005/8/layout/orgChar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1</cdr:y>
    </cdr:to>
    <cdr:pic>
      <cdr:nvPicPr>
        <cdr:cNvPr id="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13333334" cy="3190476"/>
        </a:xfrm>
        <a:prstGeom xmlns:a="http://schemas.openxmlformats.org/drawingml/2006/main" prst="rect">
          <a:avLst/>
        </a:prstGeom>
      </cdr:spPr>
    </cdr:pic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6/7/2016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6/7/2016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6/7/2016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6/7/2016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6/7/2016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6/7/2016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6/7/2016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6/7/2016</a:t>
            </a:fld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6/7/2016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6/7/2016</a:t>
            </a:fld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6/7/2016</a:t>
            </a:fld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6/7/2016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  <p:sldLayoutId id="2147484082" r:id="rId2"/>
    <p:sldLayoutId id="2147484083" r:id="rId3"/>
    <p:sldLayoutId id="2147484084" r:id="rId4"/>
    <p:sldLayoutId id="2147484085" r:id="rId5"/>
    <p:sldLayoutId id="2147484086" r:id="rId6"/>
    <p:sldLayoutId id="2147484087" r:id="rId7"/>
    <p:sldLayoutId id="2147484088" r:id="rId8"/>
    <p:sldLayoutId id="2147484089" r:id="rId9"/>
    <p:sldLayoutId id="2147484090" r:id="rId10"/>
    <p:sldLayoutId id="214748409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urochak-altai.ru/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ru-RU" sz="2700" b="1" i="1" dirty="0" smtClean="0"/>
              <a:t/>
            </a:r>
            <a:br>
              <a:rPr lang="ru-RU" sz="2700" b="1" i="1" dirty="0" smtClean="0"/>
            </a:br>
            <a:r>
              <a:rPr lang="ru-RU" sz="1300" b="1" i="1" dirty="0" smtClean="0"/>
              <a:t/>
            </a:r>
            <a:br>
              <a:rPr lang="ru-RU" sz="1300" b="1" i="1" dirty="0" smtClean="0"/>
            </a:br>
            <a:r>
              <a:rPr lang="ru-RU" sz="1300" b="1" i="1" dirty="0" smtClean="0"/>
              <a:t/>
            </a:r>
            <a:br>
              <a:rPr lang="ru-RU" sz="1300" b="1" i="1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300" b="1" i="1" dirty="0" smtClean="0"/>
              <a:t/>
            </a:r>
            <a:br>
              <a:rPr lang="ru-RU" sz="1300" b="1" i="1" dirty="0" smtClean="0"/>
            </a:br>
            <a:r>
              <a:rPr lang="ru-RU" sz="1400" b="1" i="1" dirty="0" smtClean="0"/>
              <a:t>Цель создания - информирование граждан </a:t>
            </a:r>
            <a:br>
              <a:rPr lang="ru-RU" sz="1400" b="1" i="1" dirty="0" smtClean="0"/>
            </a:br>
            <a:r>
              <a:rPr lang="ru-RU" sz="1400" b="1" i="1" dirty="0" smtClean="0"/>
              <a:t>об исполнении консолидированного бюджета </a:t>
            </a:r>
            <a:br>
              <a:rPr lang="ru-RU" sz="1400" b="1" i="1" dirty="0" smtClean="0"/>
            </a:br>
            <a:r>
              <a:rPr lang="ru-RU" sz="1400" b="1" i="1" dirty="0" smtClean="0"/>
              <a:t>МО «</a:t>
            </a:r>
            <a:r>
              <a:rPr lang="ru-RU" sz="1400" b="1" i="1" dirty="0" err="1" smtClean="0"/>
              <a:t>Турочакский</a:t>
            </a:r>
            <a:r>
              <a:rPr lang="ru-RU" sz="1400" b="1" i="1" dirty="0" smtClean="0"/>
              <a:t> район» за 2015 год</a:t>
            </a:r>
            <a:r>
              <a:rPr lang="ru-RU" sz="1400" i="1" dirty="0" smtClean="0"/>
              <a:t>.</a:t>
            </a:r>
            <a:r>
              <a:rPr lang="ru-RU" sz="1300" b="1" i="1" dirty="0" smtClean="0"/>
              <a:t/>
            </a:r>
            <a:br>
              <a:rPr lang="ru-RU" sz="1300" b="1" i="1" dirty="0" smtClean="0"/>
            </a:br>
            <a:r>
              <a:rPr lang="ru-RU" sz="1300" dirty="0" smtClean="0"/>
              <a:t/>
            </a:r>
            <a:br>
              <a:rPr lang="ru-RU" sz="1300" dirty="0" smtClean="0"/>
            </a:b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001000" cy="4873752"/>
          </a:xfrm>
        </p:spPr>
        <p:txBody>
          <a:bodyPr/>
          <a:lstStyle/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r>
              <a:rPr lang="ru-RU" b="1" dirty="0" smtClean="0"/>
              <a:t>ОТКРЫТЫЙ ОТЧЕТ ДЛЯ ГРАЖДАН</a:t>
            </a:r>
            <a:endParaRPr lang="ru-RU" dirty="0" smtClean="0"/>
          </a:p>
          <a:p>
            <a:pPr algn="ctr">
              <a:buNone/>
            </a:pPr>
            <a:r>
              <a:rPr lang="ru-RU" b="1" dirty="0" smtClean="0"/>
              <a:t>ОБ ИСПОЛНЕНИИ  КОНСОЛИДИРОВАННОГО БЮДЖЕТА </a:t>
            </a:r>
            <a:endParaRPr lang="ru-RU" dirty="0" smtClean="0"/>
          </a:p>
          <a:p>
            <a:pPr algn="ctr">
              <a:buNone/>
            </a:pPr>
            <a:r>
              <a:rPr lang="ru-RU" b="1" dirty="0" smtClean="0"/>
              <a:t>МУНИЦИПАЛЬНОГО ОБРАЗОВАНИЯ «ТУРОЧАКСКИЙ РАЙОН» </a:t>
            </a:r>
            <a:endParaRPr lang="ru-RU" dirty="0" smtClean="0"/>
          </a:p>
          <a:p>
            <a:pPr algn="ctr">
              <a:buNone/>
            </a:pPr>
            <a:r>
              <a:rPr lang="ru-RU" b="1" dirty="0" smtClean="0"/>
              <a:t>ЗА   2015  ГОД.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04800" y="152399"/>
          <a:ext cx="8610599" cy="5500900"/>
        </p:xfrm>
        <a:graphic>
          <a:graphicData uri="http://schemas.openxmlformats.org/drawingml/2006/table">
            <a:tbl>
              <a:tblPr/>
              <a:tblGrid>
                <a:gridCol w="5133725"/>
                <a:gridCol w="1330500"/>
                <a:gridCol w="2146374"/>
              </a:tblGrid>
              <a:tr h="774221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 Расходы бюджета муниципального образования за </a:t>
                      </a:r>
                      <a:r>
                        <a:rPr lang="ru-RU" sz="11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2015 </a:t>
                      </a:r>
                      <a:r>
                        <a:rPr lang="ru-RU" sz="11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год по разделам. </a:t>
                      </a:r>
                    </a:p>
                  </a:txBody>
                  <a:tcPr marL="6152" marR="6152" marT="6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572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                                                                                                    </a:t>
                      </a:r>
                    </a:p>
                  </a:txBody>
                  <a:tcPr marL="6152" marR="6152" marT="6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                  </a:t>
                      </a:r>
                      <a:r>
                        <a:rPr lang="ru-RU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    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52" marR="6152" marT="6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(тыс. руб.)</a:t>
                      </a:r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152" marR="6152" marT="6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11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</a:p>
                  </a:txBody>
                  <a:tcPr marL="6152" marR="6152" marT="6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Раздел расходов</a:t>
                      </a:r>
                    </a:p>
                  </a:txBody>
                  <a:tcPr marL="6152" marR="6152" marT="6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Кассовое исполнение</a:t>
                      </a:r>
                    </a:p>
                  </a:txBody>
                  <a:tcPr marL="6152" marR="6152" marT="6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882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152" marR="6152" marT="6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152" marR="6152" marT="6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152" marR="6152" marT="6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7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152" marR="6152" marT="6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152" marR="6152" marT="6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152" marR="6152" marT="6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729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1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                РАСХОДЫ ВСЕГО </a:t>
                      </a:r>
                    </a:p>
                  </a:txBody>
                  <a:tcPr marL="6152" marR="6152" marT="6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152" marR="6152" marT="61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414 232,2</a:t>
                      </a:r>
                      <a:endParaRPr lang="ru-RU" sz="11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52" marR="6152" marT="6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729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вопросы</a:t>
                      </a:r>
                    </a:p>
                  </a:txBody>
                  <a:tcPr marL="6152" marR="6152" marT="6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0100</a:t>
                      </a:r>
                    </a:p>
                  </a:txBody>
                  <a:tcPr marL="6152" marR="6152" marT="61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26 107,2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52" marR="6152" marT="6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31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Национальная оборона</a:t>
                      </a:r>
                    </a:p>
                  </a:txBody>
                  <a:tcPr marL="6152" marR="6152" marT="6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0200</a:t>
                      </a:r>
                    </a:p>
                  </a:txBody>
                  <a:tcPr marL="6152" marR="6152" marT="6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491,3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52" marR="6152" marT="6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77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6152" marR="6152" marT="6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0300</a:t>
                      </a:r>
                    </a:p>
                  </a:txBody>
                  <a:tcPr marL="6152" marR="6152" marT="6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1 546,2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52" marR="6152" marT="6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77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</a:p>
                  </a:txBody>
                  <a:tcPr marL="6152" marR="6152" marT="6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0400</a:t>
                      </a:r>
                    </a:p>
                  </a:txBody>
                  <a:tcPr marL="6152" marR="6152" marT="6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23 128,5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52" marR="6152" marT="6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79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Жилищно- </a:t>
                      </a:r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коммунальное хозяйство</a:t>
                      </a:r>
                    </a:p>
                  </a:txBody>
                  <a:tcPr marL="6152" marR="6152" marT="6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0500</a:t>
                      </a:r>
                    </a:p>
                  </a:txBody>
                  <a:tcPr marL="6152" marR="6152" marT="6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33 806,0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52" marR="6152" marT="6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882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</a:p>
                  </a:txBody>
                  <a:tcPr marL="6152" marR="6152" marT="6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0700</a:t>
                      </a:r>
                    </a:p>
                  </a:txBody>
                  <a:tcPr marL="6152" marR="6152" marT="6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286 635,4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52" marR="6152" marT="6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76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Культура, кинематография</a:t>
                      </a:r>
                    </a:p>
                  </a:txBody>
                  <a:tcPr marL="6152" marR="6152" marT="6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0800</a:t>
                      </a:r>
                    </a:p>
                  </a:txBody>
                  <a:tcPr marL="6152" marR="6152" marT="6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20 341,1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52" marR="6152" marT="6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76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</a:p>
                  </a:txBody>
                  <a:tcPr marL="6152" marR="6152" marT="6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1000</a:t>
                      </a:r>
                    </a:p>
                  </a:txBody>
                  <a:tcPr marL="6152" marR="6152" marT="6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9 000,9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52" marR="6152" marT="6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76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</a:p>
                  </a:txBody>
                  <a:tcPr marL="6152" marR="6152" marT="6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1100</a:t>
                      </a:r>
                    </a:p>
                  </a:txBody>
                  <a:tcPr marL="6152" marR="6152" marT="6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712,7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52" marR="6152" marT="6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241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 общего характера бюджетам субъектов Российской Федерации и муниципальных образований</a:t>
                      </a:r>
                    </a:p>
                  </a:txBody>
                  <a:tcPr marL="6152" marR="6152" marT="6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1400</a:t>
                      </a:r>
                    </a:p>
                  </a:txBody>
                  <a:tcPr marL="6152" marR="6152" marT="6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"/>
                      <a:endParaRPr lang="ru-RU" sz="1100" b="0" i="0" u="none" strike="noStrike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"/>
                      <a:r>
                        <a:rPr lang="ru-RU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12 462,9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52" marR="6152" marT="6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atalia\Desktop\turoch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609600"/>
            <a:ext cx="6044447" cy="57912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81000" y="152400"/>
            <a:ext cx="8534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Доступ к информационным ресурсам:</a:t>
            </a:r>
          </a:p>
          <a:p>
            <a:pPr algn="ctr"/>
            <a:endParaRPr lang="ru-RU" dirty="0" smtClean="0"/>
          </a:p>
          <a:p>
            <a:pPr algn="ctr"/>
            <a:r>
              <a:rPr lang="en-US" b="1" dirty="0" smtClean="0">
                <a:hlinkClick r:id="rId3"/>
              </a:rPr>
              <a:t>http://www.turochak-altai.ru/</a:t>
            </a:r>
            <a:endParaRPr lang="ru-RU" b="1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85800" y="304801"/>
            <a:ext cx="678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Решение Совета депутатов от 26 мая 2016 г.  </a:t>
            </a:r>
          </a:p>
          <a:p>
            <a:pPr algn="ctr"/>
            <a:r>
              <a:rPr lang="ru-RU" dirty="0" smtClean="0"/>
              <a:t>№ 27-2 «Об утверждении отчета об исполнении бюджета муниципального образования «</a:t>
            </a:r>
            <a:r>
              <a:rPr lang="ru-RU" dirty="0" err="1" smtClean="0"/>
              <a:t>Турочакский</a:t>
            </a:r>
            <a:r>
              <a:rPr lang="ru-RU" dirty="0" smtClean="0"/>
              <a:t> район» </a:t>
            </a:r>
          </a:p>
          <a:p>
            <a:pPr algn="ctr"/>
            <a:r>
              <a:rPr lang="ru-RU" dirty="0" smtClean="0"/>
              <a:t>за 2015 г.</a:t>
            </a:r>
            <a:endParaRPr lang="ru-RU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752600"/>
            <a:ext cx="7389813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785786" y="428604"/>
            <a:ext cx="7215238" cy="57150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Консолидированный бюджет муниципального образования «Турочакский район»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85786" y="1571612"/>
            <a:ext cx="2795614" cy="101918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2060"/>
                </a:solidFill>
              </a:rPr>
              <a:t>Бюджет муниципального района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429256" y="1571612"/>
            <a:ext cx="2571768" cy="50006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2060"/>
                </a:solidFill>
              </a:rPr>
              <a:t>Бюджеты сельских поселений</a:t>
            </a:r>
            <a:endParaRPr lang="ru-RU" sz="1600" dirty="0">
              <a:solidFill>
                <a:srgbClr val="002060"/>
              </a:solidFill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 rot="5400000">
            <a:off x="1643836" y="1285860"/>
            <a:ext cx="570710" cy="794"/>
          </a:xfrm>
          <a:prstGeom prst="straightConnector1">
            <a:avLst/>
          </a:prstGeom>
          <a:ln cmpd="sng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5400000">
            <a:off x="6286512" y="1285860"/>
            <a:ext cx="571504" cy="1588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Скругленный прямоугольник 17"/>
          <p:cNvSpPr/>
          <p:nvPr/>
        </p:nvSpPr>
        <p:spPr>
          <a:xfrm>
            <a:off x="5715008" y="2214554"/>
            <a:ext cx="1785950" cy="35719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2060"/>
                </a:solidFill>
              </a:rPr>
              <a:t>Артыбашское СП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715008" y="2714620"/>
            <a:ext cx="1785950" cy="35719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2060"/>
                </a:solidFill>
              </a:rPr>
              <a:t>Бийкинское СП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715008" y="3214686"/>
            <a:ext cx="1785950" cy="35719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2060"/>
                </a:solidFill>
              </a:rPr>
              <a:t>Турочакское СП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715008" y="3714752"/>
            <a:ext cx="1785950" cy="35719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2060"/>
                </a:solidFill>
              </a:rPr>
              <a:t>Дмитриевское СП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5715008" y="4214818"/>
            <a:ext cx="1785950" cy="35719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2060"/>
                </a:solidFill>
              </a:rPr>
              <a:t>Озеро-Куреевское СП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5715008" y="4714884"/>
            <a:ext cx="1785950" cy="35719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2060"/>
                </a:solidFill>
              </a:rPr>
              <a:t>Кебезенское СП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5715008" y="5181600"/>
            <a:ext cx="1785950" cy="381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2060"/>
                </a:solidFill>
              </a:rPr>
              <a:t>Тондошенское СП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5715008" y="5643578"/>
            <a:ext cx="1785950" cy="35719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2060"/>
                </a:solidFill>
              </a:rPr>
              <a:t>Курмач-Байгольское СП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5715008" y="6143644"/>
            <a:ext cx="1785950" cy="35719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2060"/>
                </a:solidFill>
              </a:rPr>
              <a:t>Майское СП</a:t>
            </a:r>
            <a:endParaRPr lang="ru-RU" sz="1400" dirty="0">
              <a:solidFill>
                <a:srgbClr val="002060"/>
              </a:solidFill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 rot="5400000">
            <a:off x="3393273" y="4179099"/>
            <a:ext cx="4214842" cy="1588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5500694" y="6286520"/>
            <a:ext cx="21431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rot="5400000" flipH="1" flipV="1">
            <a:off x="5500694" y="5786454"/>
            <a:ext cx="158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5500694" y="5786454"/>
            <a:ext cx="21431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5500694" y="5357826"/>
            <a:ext cx="21431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5500694" y="4857760"/>
            <a:ext cx="21431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5500694" y="4357694"/>
            <a:ext cx="21431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5500694" y="3857628"/>
            <a:ext cx="21431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5500694" y="3357562"/>
            <a:ext cx="21431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5500694" y="2857496"/>
            <a:ext cx="21431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5500694" y="2357430"/>
            <a:ext cx="21431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33600" y="29718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609600" y="381000"/>
          <a:ext cx="83058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457200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228600" y="3657600"/>
          <a:ext cx="8458200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10921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Поступление  налоговых и неналоговых доходов в консолидированный бюджет МО «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Турочакский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район" за 2015 год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разрезе сельских поселений.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609600"/>
            <a:ext cx="323850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91000" y="609600"/>
            <a:ext cx="3810000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52398" y="152402"/>
          <a:ext cx="8534401" cy="5888882"/>
        </p:xfrm>
        <a:graphic>
          <a:graphicData uri="http://schemas.openxmlformats.org/drawingml/2006/table">
            <a:tbl>
              <a:tblPr/>
              <a:tblGrid>
                <a:gridCol w="640035"/>
                <a:gridCol w="1294951"/>
                <a:gridCol w="641895"/>
                <a:gridCol w="471121"/>
                <a:gridCol w="94491"/>
                <a:gridCol w="565612"/>
                <a:gridCol w="677244"/>
                <a:gridCol w="677244"/>
                <a:gridCol w="662360"/>
                <a:gridCol w="664220"/>
                <a:gridCol w="520957"/>
                <a:gridCol w="520957"/>
                <a:gridCol w="550727"/>
                <a:gridCol w="552587"/>
              </a:tblGrid>
              <a:tr h="556090">
                <a:tc gridSpan="14"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latin typeface="Times New Roman"/>
                        </a:rPr>
                        <a:t>Основные показатели бюджетов сельских поселений по </a:t>
                      </a:r>
                      <a:r>
                        <a:rPr lang="ru-RU" sz="1400" b="0" i="0" u="none" strike="noStrike" dirty="0" err="1">
                          <a:latin typeface="Times New Roman"/>
                        </a:rPr>
                        <a:t>Турочакскому</a:t>
                      </a:r>
                      <a:r>
                        <a:rPr lang="ru-RU" sz="1400" b="0" i="0" u="none" strike="noStrike" dirty="0">
                          <a:latin typeface="Times New Roman"/>
                        </a:rPr>
                        <a:t> району </a:t>
                      </a:r>
                    </a:p>
                  </a:txBody>
                  <a:tcPr marL="4289" marR="4289" marT="4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5848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4289" marR="4289" marT="4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289" marR="4289" marT="4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289" marR="4289" marT="4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4289" marR="4289" marT="4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4289" marR="4289" marT="4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4289" marR="4289" marT="4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4289" marR="4289" marT="4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4289" marR="4289" marT="4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4289" marR="4289" marT="4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4289" marR="4289" marT="4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289" marR="4289" marT="4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289" marR="4289" marT="4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289" marR="4289" marT="4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latin typeface="Times New Roman"/>
                        </a:rPr>
                        <a:t>(тыс. руб.)</a:t>
                      </a:r>
                    </a:p>
                  </a:txBody>
                  <a:tcPr marL="4289" marR="4289" marT="4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731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latin typeface="Times New Roman"/>
                        </a:rPr>
                        <a:t>№ </a:t>
                      </a:r>
                      <a:r>
                        <a:rPr lang="ru-RU" sz="800" b="0" i="0" u="none" strike="noStrike" dirty="0" err="1">
                          <a:latin typeface="Times New Roman"/>
                        </a:rPr>
                        <a:t>п</a:t>
                      </a:r>
                      <a:r>
                        <a:rPr lang="ru-RU" sz="800" b="0" i="0" u="none" strike="noStrike" dirty="0">
                          <a:latin typeface="Times New Roman"/>
                        </a:rPr>
                        <a:t>/</a:t>
                      </a:r>
                      <a:r>
                        <a:rPr lang="ru-RU" sz="800" b="0" i="0" u="none" strike="noStrike" dirty="0" err="1">
                          <a:latin typeface="Times New Roman"/>
                        </a:rPr>
                        <a:t>п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4289" marR="4289" marT="42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latin typeface="Times New Roman"/>
                        </a:rPr>
                        <a:t>Наименование сельского поселения</a:t>
                      </a:r>
                    </a:p>
                  </a:txBody>
                  <a:tcPr marL="4289" marR="4289" marT="42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latin typeface="Times New Roman"/>
                        </a:rPr>
                        <a:t>ДОХОДЫ</a:t>
                      </a:r>
                    </a:p>
                  </a:txBody>
                  <a:tcPr marL="4289" marR="4289" marT="42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latin typeface="Times New Roman"/>
                        </a:rPr>
                        <a:t>РАСХОДЫ</a:t>
                      </a:r>
                    </a:p>
                  </a:txBody>
                  <a:tcPr marL="4289" marR="4289" marT="42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Times New Roman"/>
                        </a:rPr>
                        <a:t>ДЕФИЦИТ (профицит)</a:t>
                      </a:r>
                    </a:p>
                  </a:txBody>
                  <a:tcPr marL="4289" marR="4289" marT="42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219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Times New Roman"/>
                        </a:rPr>
                        <a:t>Исполнено в 2014 году</a:t>
                      </a:r>
                    </a:p>
                  </a:txBody>
                  <a:tcPr marL="4289" marR="4289" marT="42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Times New Roman"/>
                        </a:rPr>
                        <a:t>Уточненный план на 2015 год</a:t>
                      </a:r>
                    </a:p>
                  </a:txBody>
                  <a:tcPr marL="4289" marR="4289" marT="42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latin typeface="Times New Roman"/>
                        </a:rPr>
                        <a:t>Исполнено в 2015 году</a:t>
                      </a:r>
                    </a:p>
                  </a:txBody>
                  <a:tcPr marL="4289" marR="4289" marT="42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latin typeface="Times New Roman"/>
                        </a:rPr>
                        <a:t>Процент исполнения, %</a:t>
                      </a:r>
                    </a:p>
                  </a:txBody>
                  <a:tcPr marL="4289" marR="4289" marT="42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Times New Roman"/>
                        </a:rPr>
                        <a:t>Исполнено в 2014 году</a:t>
                      </a:r>
                    </a:p>
                  </a:txBody>
                  <a:tcPr marL="4289" marR="4289" marT="42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Times New Roman"/>
                        </a:rPr>
                        <a:t>Уточненный план на 2015 год</a:t>
                      </a:r>
                    </a:p>
                  </a:txBody>
                  <a:tcPr marL="4289" marR="4289" marT="42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latin typeface="Times New Roman"/>
                        </a:rPr>
                        <a:t>Исполнено в 2015 году</a:t>
                      </a:r>
                    </a:p>
                  </a:txBody>
                  <a:tcPr marL="4289" marR="4289" marT="42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latin typeface="Times New Roman"/>
                        </a:rPr>
                        <a:t>Процент исполнения, %</a:t>
                      </a:r>
                    </a:p>
                  </a:txBody>
                  <a:tcPr marL="4289" marR="4289" marT="42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Times New Roman"/>
                        </a:rPr>
                        <a:t>Исполнено в 2014 году</a:t>
                      </a:r>
                    </a:p>
                  </a:txBody>
                  <a:tcPr marL="4289" marR="4289" marT="42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Times New Roman"/>
                        </a:rPr>
                        <a:t>Уточненный план на 2015 год</a:t>
                      </a:r>
                    </a:p>
                  </a:txBody>
                  <a:tcPr marL="4289" marR="4289" marT="42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Times New Roman"/>
                        </a:rPr>
                        <a:t>Исполнено в 2015 году</a:t>
                      </a:r>
                    </a:p>
                  </a:txBody>
                  <a:tcPr marL="4289" marR="4289" marT="42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5848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latin typeface="Times New Roman"/>
                        </a:rPr>
                        <a:t>1.</a:t>
                      </a:r>
                    </a:p>
                  </a:txBody>
                  <a:tcPr marL="4289" marR="4289" marT="4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latin typeface="Times New Roman"/>
                        </a:rPr>
                        <a:t>МО "Артыбашское СП"</a:t>
                      </a:r>
                    </a:p>
                  </a:txBody>
                  <a:tcPr marL="4289" marR="4289" marT="4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  </a:t>
                      </a:r>
                      <a:endParaRPr lang="ru-RU" sz="8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fontAlgn="t"/>
                      <a:endParaRPr lang="ru-RU" sz="8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11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937,84   </a:t>
                      </a:r>
                    </a:p>
                  </a:txBody>
                  <a:tcPr marL="4289" marR="4289" marT="42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 </a:t>
                      </a:r>
                      <a:endParaRPr lang="ru-RU" sz="8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fontAlgn="t"/>
                      <a:endParaRPr lang="ru-RU" sz="8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885,56   </a:t>
                      </a:r>
                    </a:p>
                  </a:txBody>
                  <a:tcPr marL="4289" marR="4289" marT="42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</a:t>
                      </a:r>
                      <a:endParaRPr lang="ru-RU" sz="8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fontAlgn="t"/>
                      <a:endParaRPr lang="ru-RU" sz="8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8 454,32   </a:t>
                      </a:r>
                    </a:p>
                  </a:txBody>
                  <a:tcPr marL="4289" marR="4289" marT="42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latin typeface="Times New Roman"/>
                        </a:rPr>
                        <a:t>            95,15   </a:t>
                      </a:r>
                    </a:p>
                  </a:txBody>
                  <a:tcPr marL="4289" marR="4289" marT="4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latin typeface="Times New Roman"/>
                        </a:rPr>
                        <a:t>          12 391,26   </a:t>
                      </a:r>
                    </a:p>
                  </a:txBody>
                  <a:tcPr marL="4289" marR="4289" marT="4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latin typeface="Times New Roman"/>
                        </a:rPr>
                        <a:t>       9 122,12   </a:t>
                      </a:r>
                    </a:p>
                  </a:txBody>
                  <a:tcPr marL="4289" marR="4289" marT="4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latin typeface="Times New Roman"/>
                        </a:rPr>
                        <a:t>           8 455,14   </a:t>
                      </a:r>
                    </a:p>
                  </a:txBody>
                  <a:tcPr marL="4289" marR="4289" marT="4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latin typeface="Times New Roman"/>
                        </a:rPr>
                        <a:t>          92,69   </a:t>
                      </a:r>
                    </a:p>
                  </a:txBody>
                  <a:tcPr marL="4289" marR="4289" marT="4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latin typeface="Times New Roman"/>
                        </a:rPr>
                        <a:t>-      453,42   </a:t>
                      </a:r>
                    </a:p>
                  </a:txBody>
                  <a:tcPr marL="4289" marR="4289" marT="4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latin typeface="Times New Roman"/>
                        </a:rPr>
                        <a:t>-      236,56   </a:t>
                      </a:r>
                    </a:p>
                  </a:txBody>
                  <a:tcPr marL="4289" marR="4289" marT="4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latin typeface="Times New Roman"/>
                        </a:rPr>
                        <a:t>-            0,81   </a:t>
                      </a:r>
                    </a:p>
                  </a:txBody>
                  <a:tcPr marL="4289" marR="4289" marT="4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5848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latin typeface="Times New Roman"/>
                        </a:rPr>
                        <a:t>2.</a:t>
                      </a:r>
                    </a:p>
                  </a:txBody>
                  <a:tcPr marL="4289" marR="4289" marT="4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latin typeface="Times New Roman"/>
                        </a:rPr>
                        <a:t>МО "Бийкинское СП"</a:t>
                      </a:r>
                    </a:p>
                  </a:txBody>
                  <a:tcPr marL="4289" marR="4289" marT="4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</a:t>
                      </a:r>
                      <a:endParaRPr lang="ru-RU" sz="8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fontAlgn="t"/>
                      <a:endParaRPr lang="ru-RU" sz="8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10 745,40   </a:t>
                      </a:r>
                    </a:p>
                  </a:txBody>
                  <a:tcPr marL="4289" marR="4289" marT="42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</a:t>
                      </a:r>
                      <a:endParaRPr lang="ru-RU" sz="8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fontAlgn="t"/>
                      <a:endParaRPr lang="ru-RU" sz="8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3 745,33   </a:t>
                      </a:r>
                    </a:p>
                  </a:txBody>
                  <a:tcPr marL="4289" marR="4289" marT="42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</a:t>
                      </a:r>
                      <a:endParaRPr lang="ru-RU" sz="8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fontAlgn="t"/>
                      <a:endParaRPr lang="ru-RU" sz="8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3 756,50   </a:t>
                      </a:r>
                    </a:p>
                  </a:txBody>
                  <a:tcPr marL="4289" marR="4289" marT="42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latin typeface="Times New Roman"/>
                        </a:rPr>
                        <a:t>          100,30   </a:t>
                      </a:r>
                    </a:p>
                  </a:txBody>
                  <a:tcPr marL="4289" marR="4289" marT="4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latin typeface="Times New Roman"/>
                        </a:rPr>
                        <a:t>          10 665,17   </a:t>
                      </a:r>
                    </a:p>
                  </a:txBody>
                  <a:tcPr marL="4289" marR="4289" marT="4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latin typeface="Times New Roman"/>
                        </a:rPr>
                        <a:t>       3 950,91   </a:t>
                      </a:r>
                    </a:p>
                  </a:txBody>
                  <a:tcPr marL="4289" marR="4289" marT="4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latin typeface="Times New Roman"/>
                        </a:rPr>
                        <a:t>           3 893,29   </a:t>
                      </a:r>
                    </a:p>
                  </a:txBody>
                  <a:tcPr marL="4289" marR="4289" marT="4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latin typeface="Times New Roman"/>
                        </a:rPr>
                        <a:t>          98,54   </a:t>
                      </a:r>
                    </a:p>
                  </a:txBody>
                  <a:tcPr marL="4289" marR="4289" marT="4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latin typeface="Times New Roman"/>
                        </a:rPr>
                        <a:t>          80,23   </a:t>
                      </a:r>
                    </a:p>
                  </a:txBody>
                  <a:tcPr marL="4289" marR="4289" marT="4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latin typeface="Times New Roman"/>
                        </a:rPr>
                        <a:t>-      205,58   </a:t>
                      </a:r>
                    </a:p>
                  </a:txBody>
                  <a:tcPr marL="4289" marR="4289" marT="4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latin typeface="Times New Roman"/>
                        </a:rPr>
                        <a:t>-        136,79   </a:t>
                      </a:r>
                    </a:p>
                  </a:txBody>
                  <a:tcPr marL="4289" marR="4289" marT="4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5848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latin typeface="Times New Roman"/>
                        </a:rPr>
                        <a:t>3.</a:t>
                      </a:r>
                    </a:p>
                  </a:txBody>
                  <a:tcPr marL="4289" marR="4289" marT="4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latin typeface="Times New Roman"/>
                        </a:rPr>
                        <a:t>МО "Дмитриевское СП"</a:t>
                      </a:r>
                    </a:p>
                  </a:txBody>
                  <a:tcPr marL="4289" marR="4289" marT="4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    </a:t>
                      </a:r>
                      <a:endParaRPr lang="ru-RU" sz="8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fontAlgn="t"/>
                      <a:endParaRPr lang="ru-RU" sz="8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390,27   </a:t>
                      </a:r>
                    </a:p>
                  </a:txBody>
                  <a:tcPr marL="4289" marR="4289" marT="42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 </a:t>
                      </a:r>
                      <a:endParaRPr lang="ru-RU" sz="8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fontAlgn="t"/>
                      <a:endParaRPr lang="ru-RU" sz="8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718,11   </a:t>
                      </a:r>
                    </a:p>
                  </a:txBody>
                  <a:tcPr marL="4289" marR="4289" marT="42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 </a:t>
                      </a:r>
                      <a:endParaRPr lang="ru-RU" sz="8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fontAlgn="t"/>
                      <a:endParaRPr lang="ru-RU" sz="8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631,03   </a:t>
                      </a:r>
                    </a:p>
                  </a:txBody>
                  <a:tcPr marL="4289" marR="4289" marT="42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latin typeface="Times New Roman"/>
                        </a:rPr>
                        <a:t>            96,80   </a:t>
                      </a:r>
                    </a:p>
                  </a:txBody>
                  <a:tcPr marL="4289" marR="4289" marT="4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latin typeface="Times New Roman"/>
                        </a:rPr>
                        <a:t>            4 322,37   </a:t>
                      </a:r>
                    </a:p>
                  </a:txBody>
                  <a:tcPr marL="4289" marR="4289" marT="4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latin typeface="Times New Roman"/>
                        </a:rPr>
                        <a:t>       2 850,17   </a:t>
                      </a:r>
                    </a:p>
                  </a:txBody>
                  <a:tcPr marL="4289" marR="4289" marT="4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latin typeface="Times New Roman"/>
                        </a:rPr>
                        <a:t>           2 749,30   </a:t>
                      </a:r>
                    </a:p>
                  </a:txBody>
                  <a:tcPr marL="4289" marR="4289" marT="4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latin typeface="Times New Roman"/>
                        </a:rPr>
                        <a:t>          96,46   </a:t>
                      </a:r>
                    </a:p>
                  </a:txBody>
                  <a:tcPr marL="4289" marR="4289" marT="4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latin typeface="Times New Roman"/>
                        </a:rPr>
                        <a:t>          67,90   </a:t>
                      </a:r>
                    </a:p>
                  </a:txBody>
                  <a:tcPr marL="4289" marR="4289" marT="4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latin typeface="Times New Roman"/>
                        </a:rPr>
                        <a:t>-      132,05   </a:t>
                      </a:r>
                    </a:p>
                  </a:txBody>
                  <a:tcPr marL="4289" marR="4289" marT="4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latin typeface="Times New Roman"/>
                        </a:rPr>
                        <a:t>-        118,27   </a:t>
                      </a:r>
                    </a:p>
                  </a:txBody>
                  <a:tcPr marL="4289" marR="4289" marT="4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5848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latin typeface="Times New Roman"/>
                        </a:rPr>
                        <a:t>4.</a:t>
                      </a:r>
                    </a:p>
                  </a:txBody>
                  <a:tcPr marL="4289" marR="4289" marT="4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latin typeface="Times New Roman"/>
                        </a:rPr>
                        <a:t>МО "Кебезенское СП"</a:t>
                      </a:r>
                    </a:p>
                  </a:txBody>
                  <a:tcPr marL="4289" marR="4289" marT="4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  </a:t>
                      </a:r>
                      <a:endParaRPr lang="ru-RU" sz="8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fontAlgn="t"/>
                      <a:endParaRPr lang="ru-RU" sz="8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26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747,50   </a:t>
                      </a:r>
                    </a:p>
                  </a:txBody>
                  <a:tcPr marL="4289" marR="4289" marT="42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</a:t>
                      </a:r>
                      <a:endParaRPr lang="ru-RU" sz="8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fontAlgn="t"/>
                      <a:endParaRPr lang="ru-RU" sz="8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4 912,10   </a:t>
                      </a:r>
                    </a:p>
                  </a:txBody>
                  <a:tcPr marL="4289" marR="4289" marT="42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</a:t>
                      </a:r>
                      <a:endParaRPr lang="ru-RU" sz="8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fontAlgn="t"/>
                      <a:endParaRPr lang="ru-RU" sz="8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5 020,54   </a:t>
                      </a:r>
                    </a:p>
                  </a:txBody>
                  <a:tcPr marL="4289" marR="4289" marT="42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latin typeface="Times New Roman"/>
                        </a:rPr>
                        <a:t>          102,21   </a:t>
                      </a:r>
                    </a:p>
                  </a:txBody>
                  <a:tcPr marL="4289" marR="4289" marT="4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latin typeface="Times New Roman"/>
                        </a:rPr>
                        <a:t>          26 771,49   </a:t>
                      </a:r>
                    </a:p>
                  </a:txBody>
                  <a:tcPr marL="4289" marR="4289" marT="4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latin typeface="Times New Roman"/>
                        </a:rPr>
                        <a:t>       4 953,17   </a:t>
                      </a:r>
                    </a:p>
                  </a:txBody>
                  <a:tcPr marL="4289" marR="4289" marT="4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latin typeface="Times New Roman"/>
                        </a:rPr>
                        <a:t>           4 822,11   </a:t>
                      </a:r>
                    </a:p>
                  </a:txBody>
                  <a:tcPr marL="4289" marR="4289" marT="4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latin typeface="Times New Roman"/>
                        </a:rPr>
                        <a:t>          97,35   </a:t>
                      </a:r>
                    </a:p>
                  </a:txBody>
                  <a:tcPr marL="4289" marR="4289" marT="4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latin typeface="Times New Roman"/>
                        </a:rPr>
                        <a:t>-        23,99   </a:t>
                      </a:r>
                    </a:p>
                  </a:txBody>
                  <a:tcPr marL="4289" marR="4289" marT="4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latin typeface="Times New Roman"/>
                        </a:rPr>
                        <a:t>-        41,07   </a:t>
                      </a:r>
                    </a:p>
                  </a:txBody>
                  <a:tcPr marL="4289" marR="4289" marT="4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latin typeface="Times New Roman"/>
                        </a:rPr>
                        <a:t>         198,43   </a:t>
                      </a:r>
                    </a:p>
                  </a:txBody>
                  <a:tcPr marL="4289" marR="4289" marT="4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07203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latin typeface="Times New Roman"/>
                        </a:rPr>
                        <a:t>5.</a:t>
                      </a:r>
                    </a:p>
                  </a:txBody>
                  <a:tcPr marL="4289" marR="4289" marT="4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latin typeface="Times New Roman"/>
                        </a:rPr>
                        <a:t>МО "Курмач Байгольское СП"</a:t>
                      </a:r>
                    </a:p>
                  </a:txBody>
                  <a:tcPr marL="4289" marR="4289" marT="4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  </a:t>
                      </a:r>
                      <a:endParaRPr lang="ru-RU" sz="8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fontAlgn="t"/>
                      <a:endParaRPr lang="ru-RU" sz="8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1 827,39   </a:t>
                      </a:r>
                    </a:p>
                  </a:txBody>
                  <a:tcPr marL="4289" marR="4289" marT="42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</a:t>
                      </a:r>
                      <a:endParaRPr lang="ru-RU" sz="8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fontAlgn="t"/>
                      <a:endParaRPr lang="ru-RU" sz="8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1 315,54   </a:t>
                      </a:r>
                    </a:p>
                  </a:txBody>
                  <a:tcPr marL="4289" marR="4289" marT="42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</a:t>
                      </a:r>
                      <a:endParaRPr lang="ru-RU" sz="8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fontAlgn="t"/>
                      <a:endParaRPr lang="ru-RU" sz="8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1 274,11   </a:t>
                      </a:r>
                    </a:p>
                  </a:txBody>
                  <a:tcPr marL="4289" marR="4289" marT="42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latin typeface="Times New Roman"/>
                        </a:rPr>
                        <a:t>            96,85   </a:t>
                      </a:r>
                    </a:p>
                  </a:txBody>
                  <a:tcPr marL="4289" marR="4289" marT="4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latin typeface="Times New Roman"/>
                        </a:rPr>
                        <a:t>            1 715,72   </a:t>
                      </a:r>
                    </a:p>
                  </a:txBody>
                  <a:tcPr marL="4289" marR="4289" marT="4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latin typeface="Times New Roman"/>
                        </a:rPr>
                        <a:t>       1 431,36   </a:t>
                      </a:r>
                    </a:p>
                  </a:txBody>
                  <a:tcPr marL="4289" marR="4289" marT="4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latin typeface="Times New Roman"/>
                        </a:rPr>
                        <a:t>           1 348,13   </a:t>
                      </a:r>
                    </a:p>
                  </a:txBody>
                  <a:tcPr marL="4289" marR="4289" marT="4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latin typeface="Times New Roman"/>
                        </a:rPr>
                        <a:t>          94,19   </a:t>
                      </a:r>
                    </a:p>
                  </a:txBody>
                  <a:tcPr marL="4289" marR="4289" marT="4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latin typeface="Times New Roman"/>
                        </a:rPr>
                        <a:t>        111,67   </a:t>
                      </a:r>
                    </a:p>
                  </a:txBody>
                  <a:tcPr marL="4289" marR="4289" marT="4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latin typeface="Times New Roman"/>
                        </a:rPr>
                        <a:t>-      115,82   </a:t>
                      </a:r>
                    </a:p>
                  </a:txBody>
                  <a:tcPr marL="4289" marR="4289" marT="4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latin typeface="Times New Roman"/>
                        </a:rPr>
                        <a:t>-          74,02   </a:t>
                      </a:r>
                    </a:p>
                  </a:txBody>
                  <a:tcPr marL="4289" marR="4289" marT="4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5848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latin typeface="Times New Roman"/>
                        </a:rPr>
                        <a:t>6.</a:t>
                      </a:r>
                    </a:p>
                  </a:txBody>
                  <a:tcPr marL="4289" marR="4289" marT="4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latin typeface="Times New Roman"/>
                        </a:rPr>
                        <a:t>МО "Майское СП"</a:t>
                      </a:r>
                    </a:p>
                  </a:txBody>
                  <a:tcPr marL="4289" marR="4289" marT="4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    </a:t>
                      </a:r>
                      <a:endParaRPr lang="ru-RU" sz="8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fontAlgn="t"/>
                      <a:endParaRPr lang="ru-RU" sz="8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650,85   </a:t>
                      </a:r>
                    </a:p>
                  </a:txBody>
                  <a:tcPr marL="4289" marR="4289" marT="42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</a:t>
                      </a:r>
                      <a:endParaRPr lang="ru-RU" sz="8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fontAlgn="t"/>
                      <a:endParaRPr lang="ru-RU" sz="8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1 273,00   </a:t>
                      </a:r>
                    </a:p>
                  </a:txBody>
                  <a:tcPr marL="4289" marR="4289" marT="42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</a:t>
                      </a:r>
                      <a:endParaRPr lang="ru-RU" sz="8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fontAlgn="t"/>
                      <a:endParaRPr lang="ru-RU" sz="8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1 240,59   </a:t>
                      </a:r>
                    </a:p>
                  </a:txBody>
                  <a:tcPr marL="4289" marR="4289" marT="42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latin typeface="Times New Roman"/>
                        </a:rPr>
                        <a:t>            97,45   </a:t>
                      </a:r>
                    </a:p>
                  </a:txBody>
                  <a:tcPr marL="4289" marR="4289" marT="4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latin typeface="Times New Roman"/>
                        </a:rPr>
                        <a:t>            1 646,97   </a:t>
                      </a:r>
                    </a:p>
                  </a:txBody>
                  <a:tcPr marL="4289" marR="4289" marT="4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latin typeface="Times New Roman"/>
                        </a:rPr>
                        <a:t>       1 366,66   </a:t>
                      </a:r>
                    </a:p>
                  </a:txBody>
                  <a:tcPr marL="4289" marR="4289" marT="4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latin typeface="Times New Roman"/>
                        </a:rPr>
                        <a:t>           1 320,84   </a:t>
                      </a:r>
                    </a:p>
                  </a:txBody>
                  <a:tcPr marL="4289" marR="4289" marT="4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latin typeface="Times New Roman"/>
                        </a:rPr>
                        <a:t>          96,65   </a:t>
                      </a:r>
                    </a:p>
                  </a:txBody>
                  <a:tcPr marL="4289" marR="4289" marT="4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latin typeface="Times New Roman"/>
                        </a:rPr>
                        <a:t>            3,88   </a:t>
                      </a:r>
                    </a:p>
                  </a:txBody>
                  <a:tcPr marL="4289" marR="4289" marT="4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latin typeface="Times New Roman"/>
                        </a:rPr>
                        <a:t>-        93,66   </a:t>
                      </a:r>
                    </a:p>
                  </a:txBody>
                  <a:tcPr marL="4289" marR="4289" marT="4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latin typeface="Times New Roman"/>
                        </a:rPr>
                        <a:t>-          80,24   </a:t>
                      </a:r>
                    </a:p>
                  </a:txBody>
                  <a:tcPr marL="4289" marR="4289" marT="4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5751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latin typeface="Times New Roman"/>
                        </a:rPr>
                        <a:t>7.</a:t>
                      </a:r>
                    </a:p>
                  </a:txBody>
                  <a:tcPr marL="4289" marR="4289" marT="4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latin typeface="Times New Roman"/>
                        </a:rPr>
                        <a:t>МО "Озеро Куреевское СП"</a:t>
                      </a:r>
                    </a:p>
                  </a:txBody>
                  <a:tcPr marL="4289" marR="4289" marT="4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 </a:t>
                      </a:r>
                      <a:endParaRPr lang="ru-RU" sz="8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6 327,49   </a:t>
                      </a:r>
                    </a:p>
                  </a:txBody>
                  <a:tcPr marL="4289" marR="4289" marT="42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</a:t>
                      </a:r>
                      <a:endParaRPr lang="ru-RU" sz="8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1 983,70   </a:t>
                      </a:r>
                    </a:p>
                  </a:txBody>
                  <a:tcPr marL="4289" marR="4289" marT="42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</a:t>
                      </a:r>
                      <a:endParaRPr lang="ru-RU" sz="8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2 018,12   </a:t>
                      </a:r>
                    </a:p>
                  </a:txBody>
                  <a:tcPr marL="4289" marR="4289" marT="42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latin typeface="Times New Roman"/>
                        </a:rPr>
                        <a:t>          101,74   </a:t>
                      </a:r>
                    </a:p>
                  </a:txBody>
                  <a:tcPr marL="4289" marR="4289" marT="4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latin typeface="Times New Roman"/>
                        </a:rPr>
                        <a:t>            6 147,13   </a:t>
                      </a:r>
                    </a:p>
                  </a:txBody>
                  <a:tcPr marL="4289" marR="4289" marT="4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latin typeface="Times New Roman"/>
                        </a:rPr>
                        <a:t>       2 498,15   </a:t>
                      </a:r>
                    </a:p>
                  </a:txBody>
                  <a:tcPr marL="4289" marR="4289" marT="4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latin typeface="Times New Roman"/>
                        </a:rPr>
                        <a:t>           2 488,84   </a:t>
                      </a:r>
                    </a:p>
                  </a:txBody>
                  <a:tcPr marL="4289" marR="4289" marT="4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latin typeface="Times New Roman"/>
                        </a:rPr>
                        <a:t>          99,63   </a:t>
                      </a:r>
                    </a:p>
                  </a:txBody>
                  <a:tcPr marL="4289" marR="4289" marT="4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latin typeface="Times New Roman"/>
                        </a:rPr>
                        <a:t>        180,36   </a:t>
                      </a:r>
                    </a:p>
                  </a:txBody>
                  <a:tcPr marL="4289" marR="4289" marT="4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latin typeface="Times New Roman"/>
                        </a:rPr>
                        <a:t>-      514,45   </a:t>
                      </a:r>
                    </a:p>
                  </a:txBody>
                  <a:tcPr marL="4289" marR="4289" marT="4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latin typeface="Times New Roman"/>
                        </a:rPr>
                        <a:t>-        470,72   </a:t>
                      </a:r>
                    </a:p>
                  </a:txBody>
                  <a:tcPr marL="4289" marR="4289" marT="4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5848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latin typeface="Times New Roman"/>
                        </a:rPr>
                        <a:t>8.</a:t>
                      </a:r>
                    </a:p>
                  </a:txBody>
                  <a:tcPr marL="4289" marR="4289" marT="4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latin typeface="Times New Roman"/>
                        </a:rPr>
                        <a:t>МО "Тондошенское СП"</a:t>
                      </a:r>
                    </a:p>
                  </a:txBody>
                  <a:tcPr marL="4289" marR="4289" marT="4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</a:t>
                      </a:r>
                      <a:endParaRPr lang="ru-RU" sz="8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fontAlgn="t"/>
                      <a:endParaRPr lang="ru-RU" sz="8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17 611,94   </a:t>
                      </a:r>
                    </a:p>
                  </a:txBody>
                  <a:tcPr marL="4289" marR="4289" marT="42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</a:t>
                      </a:r>
                      <a:endParaRPr lang="ru-RU" sz="8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fontAlgn="t"/>
                      <a:endParaRPr lang="ru-RU" sz="8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3 993,68   </a:t>
                      </a:r>
                    </a:p>
                  </a:txBody>
                  <a:tcPr marL="4289" marR="4289" marT="42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</a:t>
                      </a:r>
                      <a:endParaRPr lang="ru-RU" sz="8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fontAlgn="t"/>
                      <a:endParaRPr lang="ru-RU" sz="8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3 952,21   </a:t>
                      </a:r>
                    </a:p>
                  </a:txBody>
                  <a:tcPr marL="4289" marR="4289" marT="42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latin typeface="Times New Roman"/>
                        </a:rPr>
                        <a:t>            98,96   </a:t>
                      </a:r>
                    </a:p>
                  </a:txBody>
                  <a:tcPr marL="4289" marR="4289" marT="4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latin typeface="Times New Roman"/>
                        </a:rPr>
                        <a:t>          17 416,70   </a:t>
                      </a:r>
                    </a:p>
                  </a:txBody>
                  <a:tcPr marL="4289" marR="4289" marT="4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latin typeface="Times New Roman"/>
                        </a:rPr>
                        <a:t>       4 230,11   </a:t>
                      </a:r>
                    </a:p>
                  </a:txBody>
                  <a:tcPr marL="4289" marR="4289" marT="4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latin typeface="Times New Roman"/>
                        </a:rPr>
                        <a:t>           4 160,39   </a:t>
                      </a:r>
                    </a:p>
                  </a:txBody>
                  <a:tcPr marL="4289" marR="4289" marT="4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latin typeface="Times New Roman"/>
                        </a:rPr>
                        <a:t>          98,35   </a:t>
                      </a:r>
                    </a:p>
                  </a:txBody>
                  <a:tcPr marL="4289" marR="4289" marT="4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latin typeface="Times New Roman"/>
                        </a:rPr>
                        <a:t>        195,24   </a:t>
                      </a:r>
                    </a:p>
                  </a:txBody>
                  <a:tcPr marL="4289" marR="4289" marT="4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latin typeface="Times New Roman"/>
                        </a:rPr>
                        <a:t>-      236,44   </a:t>
                      </a:r>
                    </a:p>
                  </a:txBody>
                  <a:tcPr marL="4289" marR="4289" marT="4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latin typeface="Times New Roman"/>
                        </a:rPr>
                        <a:t>-        208,18   </a:t>
                      </a:r>
                    </a:p>
                  </a:txBody>
                  <a:tcPr marL="4289" marR="4289" marT="4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5848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latin typeface="Times New Roman"/>
                        </a:rPr>
                        <a:t>9.</a:t>
                      </a:r>
                    </a:p>
                  </a:txBody>
                  <a:tcPr marL="4289" marR="4289" marT="4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latin typeface="Times New Roman"/>
                        </a:rPr>
                        <a:t>МО "</a:t>
                      </a:r>
                      <a:r>
                        <a:rPr lang="ru-RU" sz="800" b="0" i="0" u="none" strike="noStrike" dirty="0" err="1">
                          <a:latin typeface="Times New Roman"/>
                        </a:rPr>
                        <a:t>Турочакское</a:t>
                      </a:r>
                      <a:r>
                        <a:rPr lang="ru-RU" sz="800" b="0" i="0" u="none" strike="noStrike" dirty="0">
                          <a:latin typeface="Times New Roman"/>
                        </a:rPr>
                        <a:t> СП"</a:t>
                      </a:r>
                    </a:p>
                  </a:txBody>
                  <a:tcPr marL="4289" marR="4289" marT="4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 </a:t>
                      </a:r>
                      <a:endParaRPr lang="ru-RU" sz="8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fontAlgn="t"/>
                      <a:endParaRPr lang="ru-RU" sz="8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23 326,81   </a:t>
                      </a:r>
                    </a:p>
                  </a:txBody>
                  <a:tcPr marL="4289" marR="4289" marT="42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</a:t>
                      </a:r>
                      <a:endParaRPr lang="ru-RU" sz="8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fontAlgn="t"/>
                      <a:endParaRPr lang="ru-RU" sz="8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16 380,84   </a:t>
                      </a:r>
                    </a:p>
                  </a:txBody>
                  <a:tcPr marL="4289" marR="4289" marT="42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</a:t>
                      </a:r>
                      <a:endParaRPr lang="ru-RU" sz="8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fontAlgn="t"/>
                      <a:endParaRPr lang="ru-RU" sz="8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16 981,75   </a:t>
                      </a:r>
                    </a:p>
                  </a:txBody>
                  <a:tcPr marL="4289" marR="4289" marT="42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latin typeface="Times New Roman"/>
                        </a:rPr>
                        <a:t>          103,67   </a:t>
                      </a:r>
                    </a:p>
                  </a:txBody>
                  <a:tcPr marL="4289" marR="4289" marT="4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latin typeface="Times New Roman"/>
                        </a:rPr>
                        <a:t>          23 532,08   </a:t>
                      </a:r>
                    </a:p>
                  </a:txBody>
                  <a:tcPr marL="4289" marR="4289" marT="4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latin typeface="Times New Roman"/>
                        </a:rPr>
                        <a:t>     16 948,99   </a:t>
                      </a:r>
                    </a:p>
                  </a:txBody>
                  <a:tcPr marL="4289" marR="4289" marT="4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latin typeface="Times New Roman"/>
                        </a:rPr>
                        <a:t>         16 888,89   </a:t>
                      </a:r>
                    </a:p>
                  </a:txBody>
                  <a:tcPr marL="4289" marR="4289" marT="4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latin typeface="Times New Roman"/>
                        </a:rPr>
                        <a:t>          99,65   </a:t>
                      </a:r>
                    </a:p>
                  </a:txBody>
                  <a:tcPr marL="4289" marR="4289" marT="4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latin typeface="Times New Roman"/>
                        </a:rPr>
                        <a:t>-      205,27   </a:t>
                      </a:r>
                    </a:p>
                  </a:txBody>
                  <a:tcPr marL="4289" marR="4289" marT="4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latin typeface="Times New Roman"/>
                        </a:rPr>
                        <a:t>-      568,15   </a:t>
                      </a:r>
                    </a:p>
                  </a:txBody>
                  <a:tcPr marL="4289" marR="4289" marT="4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latin typeface="Times New Roman"/>
                        </a:rPr>
                        <a:t>           92,86   </a:t>
                      </a:r>
                    </a:p>
                  </a:txBody>
                  <a:tcPr marL="4289" marR="4289" marT="4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24386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289" marR="4289" marT="4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latin typeface="Times New Roman"/>
                        </a:rPr>
                        <a:t>ИТОГО</a:t>
                      </a:r>
                    </a:p>
                  </a:txBody>
                  <a:tcPr marL="4289" marR="4289" marT="4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latin typeface="Times New Roman"/>
                        </a:rPr>
                        <a:t>      104 565,49   </a:t>
                      </a:r>
                    </a:p>
                  </a:txBody>
                  <a:tcPr marL="4289" marR="4289" marT="4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latin typeface="Times New Roman"/>
                        </a:rPr>
                        <a:t>     45 207,85   </a:t>
                      </a:r>
                    </a:p>
                  </a:txBody>
                  <a:tcPr marL="4289" marR="4289" marT="4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latin typeface="Times New Roman"/>
                        </a:rPr>
                        <a:t>     45 329,17   </a:t>
                      </a:r>
                    </a:p>
                  </a:txBody>
                  <a:tcPr marL="4289" marR="4289" marT="4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latin typeface="Times New Roman"/>
                        </a:rPr>
                        <a:t>          100,27   </a:t>
                      </a:r>
                    </a:p>
                  </a:txBody>
                  <a:tcPr marL="4289" marR="4289" marT="4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latin typeface="Times New Roman"/>
                        </a:rPr>
                        <a:t>        104 608,89   </a:t>
                      </a:r>
                    </a:p>
                  </a:txBody>
                  <a:tcPr marL="4289" marR="4289" marT="4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latin typeface="Times New Roman"/>
                        </a:rPr>
                        <a:t>     47 351,64   </a:t>
                      </a:r>
                    </a:p>
                  </a:txBody>
                  <a:tcPr marL="4289" marR="4289" marT="4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latin typeface="Times New Roman"/>
                        </a:rPr>
                        <a:t>         46 126,93   </a:t>
                      </a:r>
                    </a:p>
                  </a:txBody>
                  <a:tcPr marL="4289" marR="4289" marT="4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latin typeface="Times New Roman"/>
                        </a:rPr>
                        <a:t>          97,41   </a:t>
                      </a:r>
                    </a:p>
                  </a:txBody>
                  <a:tcPr marL="4289" marR="4289" marT="4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latin typeface="Times New Roman"/>
                        </a:rPr>
                        <a:t>-        43,40   </a:t>
                      </a:r>
                    </a:p>
                  </a:txBody>
                  <a:tcPr marL="4289" marR="4289" marT="4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latin typeface="Times New Roman"/>
                        </a:rPr>
                        <a:t>-   2 143,79   </a:t>
                      </a:r>
                    </a:p>
                  </a:txBody>
                  <a:tcPr marL="4289" marR="4289" marT="4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latin typeface="Times New Roman"/>
                        </a:rPr>
                        <a:t>-        797,75   </a:t>
                      </a:r>
                    </a:p>
                  </a:txBody>
                  <a:tcPr marL="4289" marR="4289" marT="4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457200" y="1524000"/>
          <a:ext cx="8229601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 descr="E:\All\открытый бюджет\gerb2.pn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33800" y="152400"/>
            <a:ext cx="1295400" cy="1295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/>
        </p:nvGraphicFramePr>
        <p:xfrm>
          <a:off x="457200" y="152400"/>
          <a:ext cx="8229600" cy="670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289086" y="152400"/>
          <a:ext cx="8565827" cy="5675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606</TotalTime>
  <Words>737</Words>
  <PresentationFormat>Экран (4:3)</PresentationFormat>
  <Paragraphs>298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Эркер</vt:lpstr>
      <vt:lpstr>     Цель создания - информирование граждан  об исполнении консолидированного бюджета  МО «Турочакский район» за 2015 год.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Цель создания - информирование граждан  об исполнении бюджета  МО «Турочакский район» за 2014 год. </dc:title>
  <dc:creator>Natalia</dc:creator>
  <cp:lastModifiedBy>Natalia</cp:lastModifiedBy>
  <cp:revision>69</cp:revision>
  <dcterms:created xsi:type="dcterms:W3CDTF">2015-10-29T05:08:49Z</dcterms:created>
  <dcterms:modified xsi:type="dcterms:W3CDTF">2016-06-07T08:23:29Z</dcterms:modified>
</cp:coreProperties>
</file>